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 id="2147483665" r:id="rId2"/>
  </p:sldMasterIdLst>
  <p:notesMasterIdLst>
    <p:notesMasterId r:id="rId42"/>
  </p:notesMasterIdLst>
  <p:sldIdLst>
    <p:sldId id="256" r:id="rId3"/>
    <p:sldId id="257" r:id="rId4"/>
    <p:sldId id="258" r:id="rId5"/>
    <p:sldId id="310" r:id="rId6"/>
    <p:sldId id="260" r:id="rId7"/>
    <p:sldId id="261" r:id="rId8"/>
    <p:sldId id="262" r:id="rId9"/>
    <p:sldId id="266" r:id="rId10"/>
    <p:sldId id="263" r:id="rId11"/>
    <p:sldId id="264" r:id="rId12"/>
    <p:sldId id="268" r:id="rId13"/>
    <p:sldId id="265" r:id="rId14"/>
    <p:sldId id="293" r:id="rId15"/>
    <p:sldId id="294" r:id="rId16"/>
    <p:sldId id="295" r:id="rId17"/>
    <p:sldId id="296" r:id="rId18"/>
    <p:sldId id="297" r:id="rId19"/>
    <p:sldId id="298" r:id="rId20"/>
    <p:sldId id="290" r:id="rId21"/>
    <p:sldId id="311" r:id="rId22"/>
    <p:sldId id="267" r:id="rId23"/>
    <p:sldId id="269" r:id="rId24"/>
    <p:sldId id="272" r:id="rId25"/>
    <p:sldId id="292" r:id="rId26"/>
    <p:sldId id="276" r:id="rId27"/>
    <p:sldId id="277" r:id="rId28"/>
    <p:sldId id="278" r:id="rId29"/>
    <p:sldId id="309" r:id="rId30"/>
    <p:sldId id="300" r:id="rId31"/>
    <p:sldId id="308" r:id="rId32"/>
    <p:sldId id="301" r:id="rId33"/>
    <p:sldId id="302" r:id="rId34"/>
    <p:sldId id="303" r:id="rId35"/>
    <p:sldId id="304" r:id="rId36"/>
    <p:sldId id="305" r:id="rId37"/>
    <p:sldId id="287" r:id="rId38"/>
    <p:sldId id="288" r:id="rId39"/>
    <p:sldId id="299" r:id="rId40"/>
    <p:sldId id="289" r:id="rId41"/>
  </p:sldIdLst>
  <p:sldSz cx="9144000" cy="5143500" type="screen16x9"/>
  <p:notesSz cx="6858000" cy="9144000"/>
  <p:embeddedFontLst>
    <p:embeddedFont>
      <p:font typeface="Calibri" panose="020F0502020204030204" pitchFamily="34" charset="0"/>
      <p:regular r:id="rId43"/>
      <p:bold r:id="rId44"/>
      <p:italic r:id="rId45"/>
      <p:boldItalic r:id="rId46"/>
    </p:embeddedFont>
    <p:embeddedFont>
      <p:font typeface="Calibri Light" panose="020F0302020204030204" pitchFamily="34" charset="0"/>
      <p:regular r:id="rId47"/>
      <p:italic r:id="rId48"/>
    </p:embeddedFont>
    <p:embeddedFont>
      <p:font typeface="Lato" panose="020F0502020204030203" pitchFamily="34" charset="0"/>
      <p:regular r:id="rId49"/>
      <p:bold r:id="rId50"/>
      <p:italic r:id="rId51"/>
      <p:boldItalic r:id="rId52"/>
    </p:embeddedFont>
    <p:embeddedFont>
      <p:font typeface="Raleway" pitchFamily="2" charset="0"/>
      <p:regular r:id="rId53"/>
      <p:bold r:id="rId54"/>
      <p:italic r:id="rId55"/>
      <p:boldItalic r:id="rId5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0F5FC84-7C35-4C4B-AD31-CAC45325821D}">
  <a:tblStyle styleId="{00F5FC84-7C35-4C4B-AD31-CAC45325821D}"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591" autoAdjust="0"/>
    <p:restoredTop sz="94660"/>
  </p:normalViewPr>
  <p:slideViewPr>
    <p:cSldViewPr snapToGrid="0">
      <p:cViewPr varScale="1">
        <p:scale>
          <a:sx n="105" d="100"/>
          <a:sy n="105" d="100"/>
        </p:scale>
        <p:origin x="259" y="6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notesMaster" Target="notesMasters/notesMaster1.xml"/><Relationship Id="rId47" Type="http://schemas.openxmlformats.org/officeDocument/2006/relationships/font" Target="fonts/font5.fntdata"/><Relationship Id="rId50" Type="http://schemas.openxmlformats.org/officeDocument/2006/relationships/font" Target="fonts/font8.fntdata"/><Relationship Id="rId55" Type="http://schemas.openxmlformats.org/officeDocument/2006/relationships/font" Target="fonts/font13.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4.fntdata"/><Relationship Id="rId59"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54"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font" Target="fonts/font3.fntdata"/><Relationship Id="rId53" Type="http://schemas.openxmlformats.org/officeDocument/2006/relationships/font" Target="fonts/font11.fntdata"/><Relationship Id="rId58"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7.fntdata"/><Relationship Id="rId57"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font" Target="fonts/font2.fntdata"/><Relationship Id="rId52" Type="http://schemas.openxmlformats.org/officeDocument/2006/relationships/font" Target="fonts/font10.fntdata"/><Relationship Id="rId60"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font" Target="fonts/font1.fntdata"/><Relationship Id="rId48" Type="http://schemas.openxmlformats.org/officeDocument/2006/relationships/font" Target="fonts/font6.fntdata"/><Relationship Id="rId56" Type="http://schemas.openxmlformats.org/officeDocument/2006/relationships/font" Target="fonts/font14.fntdata"/><Relationship Id="rId8" Type="http://schemas.openxmlformats.org/officeDocument/2006/relationships/slide" Target="slides/slide6.xml"/><Relationship Id="rId51" Type="http://schemas.openxmlformats.org/officeDocument/2006/relationships/font" Target="fonts/font9.fntdata"/><Relationship Id="rId3" Type="http://schemas.openxmlformats.org/officeDocument/2006/relationships/slide" Target="slides/slide1.xml"/></Relationships>
</file>

<file path=ppt/media/image1.jp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4.jp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g1f88252dc4_0_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 name="Google Shape;244;g1f88252dc4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1f88252dc4_0_1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1f88252dc4_0_1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Remove null data by zero or Not Applicable.</a:t>
            </a:r>
          </a:p>
          <a:p>
            <a:pPr marL="0" lvl="0" indent="0" algn="l" rtl="0">
              <a:spcBef>
                <a:spcPts val="0"/>
              </a:spcBef>
              <a:spcAft>
                <a:spcPts val="0"/>
              </a:spcAft>
              <a:buNone/>
            </a:pPr>
            <a:r>
              <a:rPr lang="en-IN" dirty="0"/>
              <a:t>Ensure that all fields like date, floating numbers etc. have correct data types</a:t>
            </a:r>
          </a:p>
          <a:p>
            <a:pPr marL="0" lvl="0" indent="0" algn="l" rtl="0">
              <a:spcBef>
                <a:spcPts val="0"/>
              </a:spcBef>
              <a:spcAft>
                <a:spcPts val="0"/>
              </a:spcAft>
              <a:buNone/>
            </a:pPr>
            <a:r>
              <a:rPr lang="en-IN" dirty="0"/>
              <a:t>Renaming fields to correct type and ensuring unwanted fields are removed.</a:t>
            </a: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1f88252dc4_0_10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1f88252dc4_0_10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g1f88252dc4_0_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 name="Google Shape;244;g1f88252dc4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9302724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1f88252dc4_0_6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1f88252dc4_0_6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11e3e1a57ea_0_2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11e3e1a57ea_0_2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5"/>
        <p:cNvGrpSpPr/>
        <p:nvPr/>
      </p:nvGrpSpPr>
      <p:grpSpPr>
        <a:xfrm>
          <a:off x="0" y="0"/>
          <a:ext cx="0" cy="0"/>
          <a:chOff x="0" y="0"/>
          <a:chExt cx="0" cy="0"/>
        </a:xfrm>
      </p:grpSpPr>
      <p:sp>
        <p:nvSpPr>
          <p:cNvPr id="526" name="Google Shape;526;g11e3e1a57ea_0_2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7" name="Google Shape;527;g11e3e1a57ea_0_2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Stock predictions are based on time series models (with linear regression)</a:t>
            </a:r>
            <a:endParaRPr/>
          </a:p>
          <a:p>
            <a:pPr marL="457200" lvl="0" indent="-317500" algn="l" rtl="0">
              <a:spcBef>
                <a:spcPts val="0"/>
              </a:spcBef>
              <a:spcAft>
                <a:spcPts val="0"/>
              </a:spcAft>
              <a:buSzPts val="1400"/>
              <a:buChar char="-"/>
            </a:pPr>
            <a:r>
              <a:rPr lang="en-GB"/>
              <a:t>Try out ARIMA</a:t>
            </a:r>
            <a:endParaRPr/>
          </a:p>
          <a:p>
            <a:pPr marL="457200" lvl="0" indent="-317500" algn="l" rtl="0">
              <a:spcBef>
                <a:spcPts val="0"/>
              </a:spcBef>
              <a:spcAft>
                <a:spcPts val="0"/>
              </a:spcAft>
              <a:buSzPts val="1400"/>
              <a:buChar char="-"/>
            </a:pPr>
            <a:r>
              <a:rPr lang="en-GB"/>
              <a:t>Try out facebook prophet</a:t>
            </a:r>
            <a:endParaRPr/>
          </a:p>
          <a:p>
            <a:pPr marL="457200" lvl="0" indent="-317500" algn="l" rtl="0">
              <a:spcBef>
                <a:spcPts val="0"/>
              </a:spcBef>
              <a:spcAft>
                <a:spcPts val="0"/>
              </a:spcAft>
              <a:buSzPts val="1400"/>
              <a:buChar char="-"/>
            </a:pPr>
            <a:r>
              <a:rPr lang="en-GB"/>
              <a:t>Limitations: weekends/holidays effect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3"/>
        <p:cNvGrpSpPr/>
        <p:nvPr/>
      </p:nvGrpSpPr>
      <p:grpSpPr>
        <a:xfrm>
          <a:off x="0" y="0"/>
          <a:ext cx="0" cy="0"/>
          <a:chOff x="0" y="0"/>
          <a:chExt cx="0" cy="0"/>
        </a:xfrm>
      </p:grpSpPr>
      <p:sp>
        <p:nvSpPr>
          <p:cNvPr id="554" name="Google Shape;554;g122ebcf5f4b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5" name="Google Shape;555;g122ebcf5f4b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Stock predictions are based on time series models (with linear regression)</a:t>
            </a:r>
            <a:endParaRPr/>
          </a:p>
          <a:p>
            <a:pPr marL="457200" lvl="0" indent="-317500" algn="l" rtl="0">
              <a:spcBef>
                <a:spcPts val="0"/>
              </a:spcBef>
              <a:spcAft>
                <a:spcPts val="0"/>
              </a:spcAft>
              <a:buSzPts val="1400"/>
              <a:buChar char="-"/>
            </a:pPr>
            <a:r>
              <a:rPr lang="en-GB"/>
              <a:t>Try out ARIMA</a:t>
            </a:r>
            <a:endParaRPr/>
          </a:p>
          <a:p>
            <a:pPr marL="457200" lvl="0" indent="-317500" algn="l" rtl="0">
              <a:spcBef>
                <a:spcPts val="0"/>
              </a:spcBef>
              <a:spcAft>
                <a:spcPts val="0"/>
              </a:spcAft>
              <a:buSzPts val="1400"/>
              <a:buChar char="-"/>
            </a:pPr>
            <a:r>
              <a:rPr lang="en-GB"/>
              <a:t>Try out facebook prophet</a:t>
            </a:r>
            <a:endParaRPr/>
          </a:p>
          <a:p>
            <a:pPr marL="457200" lvl="0" indent="-317500" algn="l" rtl="0">
              <a:spcBef>
                <a:spcPts val="0"/>
              </a:spcBef>
              <a:spcAft>
                <a:spcPts val="0"/>
              </a:spcAft>
              <a:buSzPts val="1400"/>
              <a:buChar char="-"/>
            </a:pPr>
            <a:r>
              <a:rPr lang="en-GB"/>
              <a:t>Limitations: weekends/holidays effect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9"/>
        <p:cNvGrpSpPr/>
        <p:nvPr/>
      </p:nvGrpSpPr>
      <p:grpSpPr>
        <a:xfrm>
          <a:off x="0" y="0"/>
          <a:ext cx="0" cy="0"/>
          <a:chOff x="0" y="0"/>
          <a:chExt cx="0" cy="0"/>
        </a:xfrm>
      </p:grpSpPr>
      <p:sp>
        <p:nvSpPr>
          <p:cNvPr id="560" name="Google Shape;560;g122ebcf5f4b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1" name="Google Shape;561;g122ebcf5f4b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8"/>
        <p:cNvGrpSpPr/>
        <p:nvPr/>
      </p:nvGrpSpPr>
      <p:grpSpPr>
        <a:xfrm>
          <a:off x="0" y="0"/>
          <a:ext cx="0" cy="0"/>
          <a:chOff x="0" y="0"/>
          <a:chExt cx="0" cy="0"/>
        </a:xfrm>
      </p:grpSpPr>
      <p:sp>
        <p:nvSpPr>
          <p:cNvPr id="569" name="Google Shape;569;g122ebcf5f4b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0" name="Google Shape;570;g122ebcf5f4b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1f88252dc4_0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1f88252dc4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1"/>
        <p:cNvGrpSpPr/>
        <p:nvPr/>
      </p:nvGrpSpPr>
      <p:grpSpPr>
        <a:xfrm>
          <a:off x="0" y="0"/>
          <a:ext cx="0" cy="0"/>
          <a:chOff x="0" y="0"/>
          <a:chExt cx="0" cy="0"/>
        </a:xfrm>
      </p:grpSpPr>
      <p:sp>
        <p:nvSpPr>
          <p:cNvPr id="642" name="Google Shape;642;g1f88252dc4_0_12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3" name="Google Shape;643;g1f88252dc4_0_12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7"/>
        <p:cNvGrpSpPr/>
        <p:nvPr/>
      </p:nvGrpSpPr>
      <p:grpSpPr>
        <a:xfrm>
          <a:off x="0" y="0"/>
          <a:ext cx="0" cy="0"/>
          <a:chOff x="0" y="0"/>
          <a:chExt cx="0" cy="0"/>
        </a:xfrm>
      </p:grpSpPr>
      <p:sp>
        <p:nvSpPr>
          <p:cNvPr id="678" name="Google Shape;678;g11e4efb1a4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9" name="Google Shape;679;g11e4efb1a4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1f88252dc4_0_1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1f88252dc4_0_1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1f88252dc4_0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1f88252dc4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1f88252dc4_0_10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1f88252dc4_0_10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036517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122ebcf5f4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122ebcf5f4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We wan to know whether about the company’s energy use , waste, pollution, natural resource conservation, treatment of animals etc.</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11e3e1a5776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11e3e1a5776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We want to know company’s does a company donate a portion to local communities , and all points mentioned above in grey.</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11e3e1a5776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11e3e1a5776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Company uses accurate and transparent accounting methods, stockholder’s allowed to vote on important issues and all mentioned in grey above.</a:t>
            </a: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11e3e1a57ea_0_1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11e3e1a57ea_0_1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1f88252dc4_0_2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1f88252dc4_0_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pic>
        <p:nvPicPr>
          <p:cNvPr id="10" name="Google Shape;10;p2"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15;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a:endParaRPr/>
          </a:p>
        </p:txBody>
      </p:sp>
      <p:sp>
        <p:nvSpPr>
          <p:cNvPr id="16" name="Google Shape;16;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7" name="Google Shape;17;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latin typeface="Raleway"/>
                <a:ea typeface="Raleway"/>
                <a:cs typeface="Raleway"/>
                <a:sym typeface="Raleway"/>
              </a:rPr>
              <a:t>Confidential</a:t>
            </a:r>
            <a:endParaRPr sz="600" b="1">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latin typeface="Raleway"/>
                <a:ea typeface="Raleway"/>
                <a:cs typeface="Raleway"/>
                <a:sym typeface="Raleway"/>
              </a:rPr>
              <a:t>Customized for </a:t>
            </a:r>
            <a:r>
              <a:rPr lang="en-GB" sz="600" b="1">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600">
                <a:latin typeface="Raleway"/>
                <a:ea typeface="Raleway"/>
                <a:cs typeface="Raleway"/>
                <a:sym typeface="Raleway"/>
              </a:rPr>
              <a:t>Version 1.0</a:t>
            </a:r>
            <a:endParaRPr sz="600" b="1">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 name="Google Shape;143;p14"/>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1600"/>
              </a:spcBef>
              <a:spcAft>
                <a:spcPts val="0"/>
              </a:spcAft>
              <a:buClr>
                <a:schemeClr val="lt1"/>
              </a:buClr>
              <a:buSzPts val="1100"/>
              <a:buChar char="○"/>
              <a:defRPr>
                <a:solidFill>
                  <a:schemeClr val="lt1"/>
                </a:solidFill>
              </a:defRPr>
            </a:lvl2pPr>
            <a:lvl3pPr marL="1371600" lvl="2" indent="-298450">
              <a:spcBef>
                <a:spcPts val="1600"/>
              </a:spcBef>
              <a:spcAft>
                <a:spcPts val="0"/>
              </a:spcAft>
              <a:buClr>
                <a:schemeClr val="lt1"/>
              </a:buClr>
              <a:buSzPts val="1100"/>
              <a:buChar char="■"/>
              <a:defRPr>
                <a:solidFill>
                  <a:schemeClr val="lt1"/>
                </a:solidFill>
              </a:defRPr>
            </a:lvl3pPr>
            <a:lvl4pPr marL="1828800" lvl="3" indent="-298450">
              <a:spcBef>
                <a:spcPts val="1600"/>
              </a:spcBef>
              <a:spcAft>
                <a:spcPts val="0"/>
              </a:spcAft>
              <a:buClr>
                <a:schemeClr val="lt1"/>
              </a:buClr>
              <a:buSzPts val="1100"/>
              <a:buChar char="●"/>
              <a:defRPr>
                <a:solidFill>
                  <a:schemeClr val="lt1"/>
                </a:solidFill>
              </a:defRPr>
            </a:lvl4pPr>
            <a:lvl5pPr marL="2286000" lvl="4" indent="-298450">
              <a:spcBef>
                <a:spcPts val="1600"/>
              </a:spcBef>
              <a:spcAft>
                <a:spcPts val="0"/>
              </a:spcAft>
              <a:buClr>
                <a:schemeClr val="lt1"/>
              </a:buClr>
              <a:buSzPts val="1100"/>
              <a:buChar char="○"/>
              <a:defRPr>
                <a:solidFill>
                  <a:schemeClr val="lt1"/>
                </a:solidFill>
              </a:defRPr>
            </a:lvl5pPr>
            <a:lvl6pPr marL="2743200" lvl="5" indent="-298450">
              <a:spcBef>
                <a:spcPts val="1600"/>
              </a:spcBef>
              <a:spcAft>
                <a:spcPts val="0"/>
              </a:spcAft>
              <a:buClr>
                <a:schemeClr val="lt1"/>
              </a:buClr>
              <a:buSzPts val="1100"/>
              <a:buChar char="■"/>
              <a:defRPr>
                <a:solidFill>
                  <a:schemeClr val="lt1"/>
                </a:solidFill>
              </a:defRPr>
            </a:lvl6pPr>
            <a:lvl7pPr marL="3200400" lvl="6" indent="-298450">
              <a:spcBef>
                <a:spcPts val="1600"/>
              </a:spcBef>
              <a:spcAft>
                <a:spcPts val="0"/>
              </a:spcAft>
              <a:buClr>
                <a:schemeClr val="lt1"/>
              </a:buClr>
              <a:buSzPts val="1100"/>
              <a:buChar char="●"/>
              <a:defRPr>
                <a:solidFill>
                  <a:schemeClr val="lt1"/>
                </a:solidFill>
              </a:defRPr>
            </a:lvl7pPr>
            <a:lvl8pPr marL="3657600" lvl="7" indent="-298450">
              <a:spcBef>
                <a:spcPts val="1600"/>
              </a:spcBef>
              <a:spcAft>
                <a:spcPts val="0"/>
              </a:spcAft>
              <a:buClr>
                <a:schemeClr val="lt1"/>
              </a:buClr>
              <a:buSzPts val="1100"/>
              <a:buChar char="○"/>
              <a:defRPr>
                <a:solidFill>
                  <a:schemeClr val="lt1"/>
                </a:solidFill>
              </a:defRPr>
            </a:lvl8pPr>
            <a:lvl9pPr marL="4114800" lvl="8" indent="-298450">
              <a:spcBef>
                <a:spcPts val="1600"/>
              </a:spcBef>
              <a:spcAft>
                <a:spcPts val="1600"/>
              </a:spcAft>
              <a:buClr>
                <a:schemeClr val="lt1"/>
              </a:buClr>
              <a:buSzPts val="1100"/>
              <a:buChar char="■"/>
              <a:defRPr>
                <a:solidFill>
                  <a:schemeClr val="lt1"/>
                </a:solidFill>
              </a:defRPr>
            </a:lvl9pPr>
          </a:lstStyle>
          <a:p>
            <a:endParaRPr/>
          </a:p>
        </p:txBody>
      </p:sp>
      <p:sp>
        <p:nvSpPr>
          <p:cNvPr id="145" name="Google Shape;145;p1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46" name="Google Shape;146;p14">
            <a:hlinkClick r:id="rId2" action="ppaction://hlinksldjump"/>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7" name="Google Shape;147;p14">
            <a:hlinkClick r:id="rId2" action="ppaction://hlinksldjump"/>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8" name="Google Shape;148;p14">
            <a:hlinkClick r:id="rId2" action="ppaction://hlinksldjump"/>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9" name="Google Shape;149;p14">
            <a:hlinkClick r:id="rId2" action="ppaction://hlinksldjump"/>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OC">
  <p:cSld name="SECTION_HEADER_1">
    <p:bg>
      <p:bgPr>
        <a:solidFill>
          <a:schemeClr val="dk1"/>
        </a:solidFill>
        <a:effectLst/>
      </p:bgPr>
    </p:bg>
    <p:spTree>
      <p:nvGrpSpPr>
        <p:cNvPr id="1" name="Shape 156"/>
        <p:cNvGrpSpPr/>
        <p:nvPr/>
      </p:nvGrpSpPr>
      <p:grpSpPr>
        <a:xfrm>
          <a:off x="0" y="0"/>
          <a:ext cx="0" cy="0"/>
          <a:chOff x="0" y="0"/>
          <a:chExt cx="0" cy="0"/>
        </a:xfrm>
      </p:grpSpPr>
      <p:sp>
        <p:nvSpPr>
          <p:cNvPr id="157" name="Google Shape;157;p16"/>
          <p:cNvSpPr txBox="1">
            <a:spLocks noGrp="1"/>
          </p:cNvSpPr>
          <p:nvPr>
            <p:ph type="title"/>
          </p:nvPr>
        </p:nvSpPr>
        <p:spPr>
          <a:xfrm>
            <a:off x="1308150" y="1318650"/>
            <a:ext cx="7110000" cy="535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a:endParaRPr/>
          </a:p>
        </p:txBody>
      </p:sp>
      <p:sp>
        <p:nvSpPr>
          <p:cNvPr id="158" name="Google Shape;158;p1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59" name="Google Shape;159;p16"/>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solidFill>
                  <a:srgbClr val="FFFFFF"/>
                </a:solidFill>
                <a:latin typeface="Raleway"/>
                <a:ea typeface="Raleway"/>
                <a:cs typeface="Raleway"/>
                <a:sym typeface="Raleway"/>
              </a:rPr>
              <a:t>Confidential</a:t>
            </a:r>
            <a:endParaRPr sz="600" b="1">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solidFill>
                  <a:srgbClr val="FFFFFF"/>
                </a:solidFill>
                <a:latin typeface="Raleway"/>
                <a:ea typeface="Raleway"/>
                <a:cs typeface="Raleway"/>
                <a:sym typeface="Raleway"/>
              </a:rPr>
              <a:t>Customized for </a:t>
            </a:r>
            <a:r>
              <a:rPr lang="en-GB" sz="600" b="1">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600">
                <a:solidFill>
                  <a:srgbClr val="FFFFFF"/>
                </a:solidFill>
                <a:latin typeface="Raleway"/>
                <a:ea typeface="Raleway"/>
                <a:cs typeface="Raleway"/>
                <a:sym typeface="Raleway"/>
              </a:rPr>
              <a:t>Version 1.0</a:t>
            </a:r>
            <a:endParaRPr sz="600" b="1">
              <a:solidFill>
                <a:srgbClr val="FFFFFF"/>
              </a:solidFill>
              <a:latin typeface="Raleway"/>
              <a:ea typeface="Raleway"/>
              <a:cs typeface="Raleway"/>
              <a:sym typeface="Raleway"/>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_alt1">
  <p:cSld name="SECTION_HEADER_2">
    <p:bg>
      <p:bgPr>
        <a:solidFill>
          <a:srgbClr val="434343"/>
        </a:solidFill>
        <a:effectLst/>
      </p:bgPr>
    </p:bg>
    <p:spTree>
      <p:nvGrpSpPr>
        <p:cNvPr id="1"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 name="Google Shape;166;p17"/>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167" name="Google Shape;167;p1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68" name="Google Shape;168;p17">
            <a:hlinkClick r:id="rId2" action="ppaction://hlinksldjump"/>
          </p:cNvPr>
          <p:cNvSpPr/>
          <p:nvPr/>
        </p:nvSpPr>
        <p:spPr>
          <a:xfrm>
            <a:off x="8280450" y="0"/>
            <a:ext cx="863400" cy="4542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9" name="Google Shape;169;p17">
            <a:hlinkClick r:id="rId2" action="ppaction://hlinksldjump"/>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0" name="Google Shape;170;p17">
            <a:hlinkClick r:id="rId2" action="ppaction://hlinksldjump"/>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1" name="Google Shape;171;p17">
            <a:hlinkClick r:id="rId2" action="ppaction://hlinksldjump"/>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D1A6E6-075E-4828-AF88-09BD0A74259E}"/>
              </a:ext>
            </a:extLst>
          </p:cNvPr>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p>
        </p:txBody>
      </p:sp>
      <p:sp>
        <p:nvSpPr>
          <p:cNvPr id="3" name="Subtitle 2">
            <a:extLst>
              <a:ext uri="{FF2B5EF4-FFF2-40B4-BE49-F238E27FC236}">
                <a16:creationId xmlns:a16="http://schemas.microsoft.com/office/drawing/2014/main" id="{5F3800DB-487B-4E23-AC0B-90C9ED4E1076}"/>
              </a:ext>
            </a:extLst>
          </p:cNvPr>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a:extLst>
              <a:ext uri="{FF2B5EF4-FFF2-40B4-BE49-F238E27FC236}">
                <a16:creationId xmlns:a16="http://schemas.microsoft.com/office/drawing/2014/main" id="{664DF5B1-3694-42A9-866E-9F1FF6CF0C01}"/>
              </a:ext>
            </a:extLst>
          </p:cNvPr>
          <p:cNvSpPr>
            <a:spLocks noGrp="1"/>
          </p:cNvSpPr>
          <p:nvPr>
            <p:ph type="dt" sz="half" idx="10"/>
          </p:nvPr>
        </p:nvSpPr>
        <p:spPr/>
        <p:txBody>
          <a:bodyPr/>
          <a:lstStyle/>
          <a:p>
            <a:fld id="{EED1C14C-A143-42F5-B247-D0E800131009}" type="datetimeFigureOut">
              <a:rPr lang="en-US" smtClean="0"/>
              <a:t>4/9/2022</a:t>
            </a:fld>
            <a:endParaRPr lang="en-US"/>
          </a:p>
        </p:txBody>
      </p:sp>
      <p:sp>
        <p:nvSpPr>
          <p:cNvPr id="5" name="Footer Placeholder 4">
            <a:extLst>
              <a:ext uri="{FF2B5EF4-FFF2-40B4-BE49-F238E27FC236}">
                <a16:creationId xmlns:a16="http://schemas.microsoft.com/office/drawing/2014/main" id="{54718E67-8162-4BE0-9B01-22B89A120A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568B9D-A8C9-40C5-85B0-14F435F39C81}"/>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19642180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34D5D7-9AEB-44F2-8A04-0694BE1520D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3CE933F-693D-4770-8DC4-A5A086AC8ACE}"/>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2A7849A-1CE6-4F5C-95D7-EA8DA5EE5551}"/>
              </a:ext>
            </a:extLst>
          </p:cNvPr>
          <p:cNvSpPr>
            <a:spLocks noGrp="1"/>
          </p:cNvSpPr>
          <p:nvPr>
            <p:ph type="dt" sz="half" idx="10"/>
          </p:nvPr>
        </p:nvSpPr>
        <p:spPr/>
        <p:txBody>
          <a:bodyPr/>
          <a:lstStyle/>
          <a:p>
            <a:fld id="{EED1C14C-A143-42F5-B247-D0E800131009}" type="datetimeFigureOut">
              <a:rPr lang="en-US" smtClean="0"/>
              <a:t>4/9/2022</a:t>
            </a:fld>
            <a:endParaRPr lang="en-US"/>
          </a:p>
        </p:txBody>
      </p:sp>
      <p:sp>
        <p:nvSpPr>
          <p:cNvPr id="5" name="Footer Placeholder 4">
            <a:extLst>
              <a:ext uri="{FF2B5EF4-FFF2-40B4-BE49-F238E27FC236}">
                <a16:creationId xmlns:a16="http://schemas.microsoft.com/office/drawing/2014/main" id="{39FE1FD0-B95E-4CF6-9A27-0F91F96DAE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96123BE-5891-49D6-A758-867A98F38D77}"/>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52131428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A85FC7-1BEA-438E-A0A7-88FF55112279}"/>
              </a:ext>
            </a:extLst>
          </p:cNvPr>
          <p:cNvSpPr>
            <a:spLocks noGrp="1"/>
          </p:cNvSpPr>
          <p:nvPr>
            <p:ph type="title"/>
          </p:nvPr>
        </p:nvSpPr>
        <p:spPr>
          <a:xfrm>
            <a:off x="623888" y="1282304"/>
            <a:ext cx="7886700" cy="2139553"/>
          </a:xfrm>
        </p:spPr>
        <p:txBody>
          <a:bodyPr anchor="b"/>
          <a:lstStyle>
            <a:lvl1pPr>
              <a:defRPr sz="4500"/>
            </a:lvl1pPr>
          </a:lstStyle>
          <a:p>
            <a:r>
              <a:rPr lang="en-US"/>
              <a:t>Click to edit Master title style</a:t>
            </a:r>
          </a:p>
        </p:txBody>
      </p:sp>
      <p:sp>
        <p:nvSpPr>
          <p:cNvPr id="3" name="Text Placeholder 2">
            <a:extLst>
              <a:ext uri="{FF2B5EF4-FFF2-40B4-BE49-F238E27FC236}">
                <a16:creationId xmlns:a16="http://schemas.microsoft.com/office/drawing/2014/main" id="{0BD5F5C0-417B-4A28-8AE9-A79AC74A6250}"/>
              </a:ext>
            </a:extLst>
          </p:cNvPr>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34BC6257-C490-4059-9E97-16E46673C65A}"/>
              </a:ext>
            </a:extLst>
          </p:cNvPr>
          <p:cNvSpPr>
            <a:spLocks noGrp="1"/>
          </p:cNvSpPr>
          <p:nvPr>
            <p:ph type="dt" sz="half" idx="10"/>
          </p:nvPr>
        </p:nvSpPr>
        <p:spPr/>
        <p:txBody>
          <a:bodyPr/>
          <a:lstStyle/>
          <a:p>
            <a:fld id="{EED1C14C-A143-42F5-B247-D0E800131009}" type="datetimeFigureOut">
              <a:rPr lang="en-US" smtClean="0"/>
              <a:t>4/9/2022</a:t>
            </a:fld>
            <a:endParaRPr lang="en-US"/>
          </a:p>
        </p:txBody>
      </p:sp>
      <p:sp>
        <p:nvSpPr>
          <p:cNvPr id="5" name="Footer Placeholder 4">
            <a:extLst>
              <a:ext uri="{FF2B5EF4-FFF2-40B4-BE49-F238E27FC236}">
                <a16:creationId xmlns:a16="http://schemas.microsoft.com/office/drawing/2014/main" id="{7A4051CD-74EC-43C1-9F21-D33BD297FC2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BC95141-29DC-41BA-BE25-E899055F3178}"/>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32459936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34FC21-AE04-4050-80E6-D9DCA4B50C9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1885F7E-EF45-48F7-9E54-C6806D0E9638}"/>
              </a:ext>
            </a:extLst>
          </p:cNvPr>
          <p:cNvSpPr>
            <a:spLocks noGrp="1"/>
          </p:cNvSpPr>
          <p:nvPr>
            <p:ph sz="half" idx="1"/>
          </p:nvPr>
        </p:nvSpPr>
        <p:spPr>
          <a:xfrm>
            <a:off x="628650" y="1369219"/>
            <a:ext cx="3886200" cy="326350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724501F-6ED5-4112-B037-D3E9F8CF2C81}"/>
              </a:ext>
            </a:extLst>
          </p:cNvPr>
          <p:cNvSpPr>
            <a:spLocks noGrp="1"/>
          </p:cNvSpPr>
          <p:nvPr>
            <p:ph sz="half" idx="2"/>
          </p:nvPr>
        </p:nvSpPr>
        <p:spPr>
          <a:xfrm>
            <a:off x="4629150" y="1369219"/>
            <a:ext cx="3886200" cy="326350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861E48C-176E-4E60-8CB3-5425169963CD}"/>
              </a:ext>
            </a:extLst>
          </p:cNvPr>
          <p:cNvSpPr>
            <a:spLocks noGrp="1"/>
          </p:cNvSpPr>
          <p:nvPr>
            <p:ph type="dt" sz="half" idx="10"/>
          </p:nvPr>
        </p:nvSpPr>
        <p:spPr/>
        <p:txBody>
          <a:bodyPr/>
          <a:lstStyle/>
          <a:p>
            <a:fld id="{EED1C14C-A143-42F5-B247-D0E800131009}" type="datetimeFigureOut">
              <a:rPr lang="en-US" smtClean="0"/>
              <a:t>4/9/2022</a:t>
            </a:fld>
            <a:endParaRPr lang="en-US"/>
          </a:p>
        </p:txBody>
      </p:sp>
      <p:sp>
        <p:nvSpPr>
          <p:cNvPr id="6" name="Footer Placeholder 5">
            <a:extLst>
              <a:ext uri="{FF2B5EF4-FFF2-40B4-BE49-F238E27FC236}">
                <a16:creationId xmlns:a16="http://schemas.microsoft.com/office/drawing/2014/main" id="{5852202B-C929-4B39-AF47-D17C38F868E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DEEEBF3-930A-4A23-810D-C1880E7A6D29}"/>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400137026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48E08-A828-430D-B8A6-7302E570AD2B}"/>
              </a:ext>
            </a:extLst>
          </p:cNvPr>
          <p:cNvSpPr>
            <a:spLocks noGrp="1"/>
          </p:cNvSpPr>
          <p:nvPr>
            <p:ph type="title"/>
          </p:nvPr>
        </p:nvSpPr>
        <p:spPr>
          <a:xfrm>
            <a:off x="629841" y="273844"/>
            <a:ext cx="7886700" cy="994172"/>
          </a:xfrm>
        </p:spPr>
        <p:txBody>
          <a:bodyPr/>
          <a:lstStyle/>
          <a:p>
            <a:r>
              <a:rPr lang="en-US"/>
              <a:t>Click to edit Master title style</a:t>
            </a:r>
          </a:p>
        </p:txBody>
      </p:sp>
      <p:sp>
        <p:nvSpPr>
          <p:cNvPr id="3" name="Text Placeholder 2">
            <a:extLst>
              <a:ext uri="{FF2B5EF4-FFF2-40B4-BE49-F238E27FC236}">
                <a16:creationId xmlns:a16="http://schemas.microsoft.com/office/drawing/2014/main" id="{71FF5402-465C-4E68-BF7E-BFE1177B55A2}"/>
              </a:ext>
            </a:extLst>
          </p:cNvPr>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a:extLst>
              <a:ext uri="{FF2B5EF4-FFF2-40B4-BE49-F238E27FC236}">
                <a16:creationId xmlns:a16="http://schemas.microsoft.com/office/drawing/2014/main" id="{469B917D-5EC9-44FC-B8A7-9ADF4ADC4FAB}"/>
              </a:ext>
            </a:extLst>
          </p:cNvPr>
          <p:cNvSpPr>
            <a:spLocks noGrp="1"/>
          </p:cNvSpPr>
          <p:nvPr>
            <p:ph sz="half" idx="2"/>
          </p:nvPr>
        </p:nvSpPr>
        <p:spPr>
          <a:xfrm>
            <a:off x="629842" y="1878806"/>
            <a:ext cx="3868340" cy="276344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3DCF5D4-E55C-42FF-A7E5-2466DE35B8C0}"/>
              </a:ext>
            </a:extLst>
          </p:cNvPr>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a:extLst>
              <a:ext uri="{FF2B5EF4-FFF2-40B4-BE49-F238E27FC236}">
                <a16:creationId xmlns:a16="http://schemas.microsoft.com/office/drawing/2014/main" id="{B7579A7F-77F4-4169-8D51-212344199842}"/>
              </a:ext>
            </a:extLst>
          </p:cNvPr>
          <p:cNvSpPr>
            <a:spLocks noGrp="1"/>
          </p:cNvSpPr>
          <p:nvPr>
            <p:ph sz="quarter" idx="4"/>
          </p:nvPr>
        </p:nvSpPr>
        <p:spPr>
          <a:xfrm>
            <a:off x="4629150" y="1878806"/>
            <a:ext cx="3887391" cy="276344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A735923-3BB5-4F33-8E76-56665E95B55A}"/>
              </a:ext>
            </a:extLst>
          </p:cNvPr>
          <p:cNvSpPr>
            <a:spLocks noGrp="1"/>
          </p:cNvSpPr>
          <p:nvPr>
            <p:ph type="dt" sz="half" idx="10"/>
          </p:nvPr>
        </p:nvSpPr>
        <p:spPr/>
        <p:txBody>
          <a:bodyPr/>
          <a:lstStyle/>
          <a:p>
            <a:fld id="{EED1C14C-A143-42F5-B247-D0E800131009}" type="datetimeFigureOut">
              <a:rPr lang="en-US" smtClean="0"/>
              <a:t>4/9/2022</a:t>
            </a:fld>
            <a:endParaRPr lang="en-US"/>
          </a:p>
        </p:txBody>
      </p:sp>
      <p:sp>
        <p:nvSpPr>
          <p:cNvPr id="8" name="Footer Placeholder 7">
            <a:extLst>
              <a:ext uri="{FF2B5EF4-FFF2-40B4-BE49-F238E27FC236}">
                <a16:creationId xmlns:a16="http://schemas.microsoft.com/office/drawing/2014/main" id="{FA43FC79-7089-4373-88DC-12501E78201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4E0BEB1-B009-47B7-B159-DE05E615E710}"/>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12139181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65FFCC-78CC-4E9D-A277-8230F27334A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44CEFE7-D923-48C1-B2FE-8110829C69E3}"/>
              </a:ext>
            </a:extLst>
          </p:cNvPr>
          <p:cNvSpPr>
            <a:spLocks noGrp="1"/>
          </p:cNvSpPr>
          <p:nvPr>
            <p:ph type="dt" sz="half" idx="10"/>
          </p:nvPr>
        </p:nvSpPr>
        <p:spPr/>
        <p:txBody>
          <a:bodyPr/>
          <a:lstStyle/>
          <a:p>
            <a:fld id="{EED1C14C-A143-42F5-B247-D0E800131009}" type="datetimeFigureOut">
              <a:rPr lang="en-US" smtClean="0"/>
              <a:t>4/9/2022</a:t>
            </a:fld>
            <a:endParaRPr lang="en-US"/>
          </a:p>
        </p:txBody>
      </p:sp>
      <p:sp>
        <p:nvSpPr>
          <p:cNvPr id="4" name="Footer Placeholder 3">
            <a:extLst>
              <a:ext uri="{FF2B5EF4-FFF2-40B4-BE49-F238E27FC236}">
                <a16:creationId xmlns:a16="http://schemas.microsoft.com/office/drawing/2014/main" id="{A68F91C9-7841-4F7B-8F24-B5FF45B5B39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8896739-CF17-4867-A5ED-317AD19F5A3B}"/>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93689531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E8942B-5ECF-4556-91C2-496E4C52EF8A}"/>
              </a:ext>
            </a:extLst>
          </p:cNvPr>
          <p:cNvSpPr>
            <a:spLocks noGrp="1"/>
          </p:cNvSpPr>
          <p:nvPr>
            <p:ph type="dt" sz="half" idx="10"/>
          </p:nvPr>
        </p:nvSpPr>
        <p:spPr/>
        <p:txBody>
          <a:bodyPr/>
          <a:lstStyle/>
          <a:p>
            <a:fld id="{EED1C14C-A143-42F5-B247-D0E800131009}" type="datetimeFigureOut">
              <a:rPr lang="en-US" smtClean="0"/>
              <a:t>4/9/2022</a:t>
            </a:fld>
            <a:endParaRPr lang="en-US"/>
          </a:p>
        </p:txBody>
      </p:sp>
      <p:sp>
        <p:nvSpPr>
          <p:cNvPr id="3" name="Footer Placeholder 2">
            <a:extLst>
              <a:ext uri="{FF2B5EF4-FFF2-40B4-BE49-F238E27FC236}">
                <a16:creationId xmlns:a16="http://schemas.microsoft.com/office/drawing/2014/main" id="{3E1589EF-E9AD-45F7-BFBE-6F8AD357033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E18E0FA-5424-403C-8462-1B7C301C65D8}"/>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6486292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_alt1">
  <p:cSld name="TITLE_1">
    <p:bg>
      <p:bgPr>
        <a:solidFill>
          <a:schemeClr val="lt2"/>
        </a:solidFill>
        <a:effectLst/>
      </p:bgPr>
    </p:bg>
    <p:spTree>
      <p:nvGrpSpPr>
        <p:cNvPr id="1" name="Shape 21"/>
        <p:cNvGrpSpPr/>
        <p:nvPr/>
      </p:nvGrpSpPr>
      <p:grpSpPr>
        <a:xfrm>
          <a:off x="0" y="0"/>
          <a:ext cx="0" cy="0"/>
          <a:chOff x="0" y="0"/>
          <a:chExt cx="0" cy="0"/>
        </a:xfrm>
      </p:grpSpPr>
      <p:pic>
        <p:nvPicPr>
          <p:cNvPr id="22" name="Google Shape;22;p3"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Google Shape;27;p3"/>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a:endParaRPr/>
          </a:p>
        </p:txBody>
      </p:sp>
      <p:sp>
        <p:nvSpPr>
          <p:cNvPr id="28" name="Google Shape;28;p3"/>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29" name="Google Shape;29;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30" name="Google Shape;30;p3">
            <a:hlinkClick r:id="rId3" action="ppaction://hlinksldjump"/>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 name="Google Shape;31;p3">
            <a:hlinkClick r:id="rId3"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2" name="Google Shape;32;p3">
            <a:hlinkClick r:id="rId3"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3" name="Google Shape;33;p3">
            <a:hlinkClick r:id="rId3"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B27A56-C315-441C-9002-DFD599AED26C}"/>
              </a:ext>
            </a:extLst>
          </p:cNvPr>
          <p:cNvSpPr>
            <a:spLocks noGrp="1"/>
          </p:cNvSpPr>
          <p:nvPr>
            <p:ph type="title"/>
          </p:nvPr>
        </p:nvSpPr>
        <p:spPr>
          <a:xfrm>
            <a:off x="629841" y="342900"/>
            <a:ext cx="2949178" cy="1200150"/>
          </a:xfrm>
        </p:spPr>
        <p:txBody>
          <a:bodyPr anchor="b"/>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C9F57D9A-8037-4B31-951B-4675ADA69390}"/>
              </a:ext>
            </a:extLst>
          </p:cNvPr>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763141B-5121-4179-B3F6-529569122247}"/>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a:extLst>
              <a:ext uri="{FF2B5EF4-FFF2-40B4-BE49-F238E27FC236}">
                <a16:creationId xmlns:a16="http://schemas.microsoft.com/office/drawing/2014/main" id="{AA60C32E-3427-4696-A55A-56886EA24AEB}"/>
              </a:ext>
            </a:extLst>
          </p:cNvPr>
          <p:cNvSpPr>
            <a:spLocks noGrp="1"/>
          </p:cNvSpPr>
          <p:nvPr>
            <p:ph type="dt" sz="half" idx="10"/>
          </p:nvPr>
        </p:nvSpPr>
        <p:spPr/>
        <p:txBody>
          <a:bodyPr/>
          <a:lstStyle/>
          <a:p>
            <a:fld id="{EED1C14C-A143-42F5-B247-D0E800131009}" type="datetimeFigureOut">
              <a:rPr lang="en-US" smtClean="0"/>
              <a:t>4/9/2022</a:t>
            </a:fld>
            <a:endParaRPr lang="en-US"/>
          </a:p>
        </p:txBody>
      </p:sp>
      <p:sp>
        <p:nvSpPr>
          <p:cNvPr id="6" name="Footer Placeholder 5">
            <a:extLst>
              <a:ext uri="{FF2B5EF4-FFF2-40B4-BE49-F238E27FC236}">
                <a16:creationId xmlns:a16="http://schemas.microsoft.com/office/drawing/2014/main" id="{7DDFE526-7D20-4EC0-9624-E779812957B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7AA82D7-E462-4060-85D6-85CF55540155}"/>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272378959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5E919B-BF68-4590-8CA9-A51BAC0F750F}"/>
              </a:ext>
            </a:extLst>
          </p:cNvPr>
          <p:cNvSpPr>
            <a:spLocks noGrp="1"/>
          </p:cNvSpPr>
          <p:nvPr>
            <p:ph type="title"/>
          </p:nvPr>
        </p:nvSpPr>
        <p:spPr>
          <a:xfrm>
            <a:off x="629841" y="342900"/>
            <a:ext cx="2949178" cy="1200150"/>
          </a:xfrm>
        </p:spPr>
        <p:txBody>
          <a:bodyPr anchor="b"/>
          <a:lstStyle>
            <a:lvl1pPr>
              <a:defRPr sz="2400"/>
            </a:lvl1pPr>
          </a:lstStyle>
          <a:p>
            <a:r>
              <a:rPr lang="en-US"/>
              <a:t>Click to edit Master title style</a:t>
            </a:r>
          </a:p>
        </p:txBody>
      </p:sp>
      <p:sp>
        <p:nvSpPr>
          <p:cNvPr id="3" name="Picture Placeholder 2">
            <a:extLst>
              <a:ext uri="{FF2B5EF4-FFF2-40B4-BE49-F238E27FC236}">
                <a16:creationId xmlns:a16="http://schemas.microsoft.com/office/drawing/2014/main" id="{A04BC1AA-5C68-47DC-BBF0-1E309865E5AF}"/>
              </a:ext>
            </a:extLst>
          </p:cNvPr>
          <p:cNvSpPr>
            <a:spLocks noGrp="1"/>
          </p:cNvSpPr>
          <p:nvPr>
            <p:ph type="pic" idx="1"/>
          </p:nvPr>
        </p:nvSpPr>
        <p:spPr>
          <a:xfrm>
            <a:off x="3887391" y="740569"/>
            <a:ext cx="4629150" cy="3655219"/>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a:extLst>
              <a:ext uri="{FF2B5EF4-FFF2-40B4-BE49-F238E27FC236}">
                <a16:creationId xmlns:a16="http://schemas.microsoft.com/office/drawing/2014/main" id="{0F81A636-7F9C-43EC-B2F2-6FB3323CB79E}"/>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a:extLst>
              <a:ext uri="{FF2B5EF4-FFF2-40B4-BE49-F238E27FC236}">
                <a16:creationId xmlns:a16="http://schemas.microsoft.com/office/drawing/2014/main" id="{7D19410E-A050-4AA2-BC89-EF52EB1C34F6}"/>
              </a:ext>
            </a:extLst>
          </p:cNvPr>
          <p:cNvSpPr>
            <a:spLocks noGrp="1"/>
          </p:cNvSpPr>
          <p:nvPr>
            <p:ph type="dt" sz="half" idx="10"/>
          </p:nvPr>
        </p:nvSpPr>
        <p:spPr/>
        <p:txBody>
          <a:bodyPr/>
          <a:lstStyle/>
          <a:p>
            <a:fld id="{EED1C14C-A143-42F5-B247-D0E800131009}" type="datetimeFigureOut">
              <a:rPr lang="en-US" smtClean="0"/>
              <a:t>4/9/2022</a:t>
            </a:fld>
            <a:endParaRPr lang="en-US"/>
          </a:p>
        </p:txBody>
      </p:sp>
      <p:sp>
        <p:nvSpPr>
          <p:cNvPr id="6" name="Footer Placeholder 5">
            <a:extLst>
              <a:ext uri="{FF2B5EF4-FFF2-40B4-BE49-F238E27FC236}">
                <a16:creationId xmlns:a16="http://schemas.microsoft.com/office/drawing/2014/main" id="{B0C23AB0-18A5-4589-926D-C00F68CFEA4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754EE52-EECA-4C6E-83E9-6382044D356C}"/>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06321621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536FE-B6CA-4D45-A719-6B51F3FF6D9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FB9388C-63B0-4DA8-97D0-BEEDCF401CA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D9BDB0-2A2B-43AC-965A-A9E7E7F741CD}"/>
              </a:ext>
            </a:extLst>
          </p:cNvPr>
          <p:cNvSpPr>
            <a:spLocks noGrp="1"/>
          </p:cNvSpPr>
          <p:nvPr>
            <p:ph type="dt" sz="half" idx="10"/>
          </p:nvPr>
        </p:nvSpPr>
        <p:spPr/>
        <p:txBody>
          <a:bodyPr/>
          <a:lstStyle/>
          <a:p>
            <a:fld id="{EED1C14C-A143-42F5-B247-D0E800131009}" type="datetimeFigureOut">
              <a:rPr lang="en-US" smtClean="0"/>
              <a:t>4/9/2022</a:t>
            </a:fld>
            <a:endParaRPr lang="en-US"/>
          </a:p>
        </p:txBody>
      </p:sp>
      <p:sp>
        <p:nvSpPr>
          <p:cNvPr id="5" name="Footer Placeholder 4">
            <a:extLst>
              <a:ext uri="{FF2B5EF4-FFF2-40B4-BE49-F238E27FC236}">
                <a16:creationId xmlns:a16="http://schemas.microsoft.com/office/drawing/2014/main" id="{B67DA7C3-2A5B-4BED-A540-9136486CC5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35888E8-31D6-4E51-9228-0D6066FED555}"/>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90918427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3D010CA-6776-433E-8E25-97899E08288F}"/>
              </a:ext>
            </a:extLst>
          </p:cNvPr>
          <p:cNvSpPr>
            <a:spLocks noGrp="1"/>
          </p:cNvSpPr>
          <p:nvPr>
            <p:ph type="title" orient="vert"/>
          </p:nvPr>
        </p:nvSpPr>
        <p:spPr>
          <a:xfrm>
            <a:off x="6543675" y="273844"/>
            <a:ext cx="1971675" cy="4358879"/>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6391E6E-3CF5-4535-B37E-E30058EA2848}"/>
              </a:ext>
            </a:extLst>
          </p:cNvPr>
          <p:cNvSpPr>
            <a:spLocks noGrp="1"/>
          </p:cNvSpPr>
          <p:nvPr>
            <p:ph type="body" orient="vert" idx="1"/>
          </p:nvPr>
        </p:nvSpPr>
        <p:spPr>
          <a:xfrm>
            <a:off x="628650" y="273844"/>
            <a:ext cx="5800725" cy="435887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A6ADEE3-AAA7-4846-8EC6-84B1537C1D74}"/>
              </a:ext>
            </a:extLst>
          </p:cNvPr>
          <p:cNvSpPr>
            <a:spLocks noGrp="1"/>
          </p:cNvSpPr>
          <p:nvPr>
            <p:ph type="dt" sz="half" idx="10"/>
          </p:nvPr>
        </p:nvSpPr>
        <p:spPr/>
        <p:txBody>
          <a:bodyPr/>
          <a:lstStyle/>
          <a:p>
            <a:fld id="{EED1C14C-A143-42F5-B247-D0E800131009}" type="datetimeFigureOut">
              <a:rPr lang="en-US" smtClean="0"/>
              <a:t>4/9/2022</a:t>
            </a:fld>
            <a:endParaRPr lang="en-US"/>
          </a:p>
        </p:txBody>
      </p:sp>
      <p:sp>
        <p:nvSpPr>
          <p:cNvPr id="5" name="Footer Placeholder 4">
            <a:extLst>
              <a:ext uri="{FF2B5EF4-FFF2-40B4-BE49-F238E27FC236}">
                <a16:creationId xmlns:a16="http://schemas.microsoft.com/office/drawing/2014/main" id="{001DABD6-6E60-4895-89B1-3604A484D2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9A4D314-6D1C-4A42-A445-B77646B2B295}"/>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9145579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Google Shape;38;p4"/>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39" name="Google Shape;39;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40" name="Google Shape;40;p4">
            <a:hlinkClick r:id="rId2" action="ppaction://hlinksldjump"/>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4">
            <a:hlinkClick r:id="rId2" action="ppaction://hlinksldjump"/>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2" name="Google Shape;42;p4">
            <a:hlinkClick r:id="rId2" action="ppaction://hlinksldjump"/>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3" name="Google Shape;43;p4">
            <a:hlinkClick r:id="rId2" action="ppaction://hlinksldjump"/>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50" name="Google Shape;50;p5"/>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1" name="Google Shape;51;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52" name="Google Shape;52;p5">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 name="Google Shape;53;p5">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4" name="Google Shape;54;p5">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5" name="Google Shape;55;p5">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 name="Google Shape;78;p8"/>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79" name="Google Shape;79;p8"/>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0" name="Google Shape;80;p8"/>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1" name="Google Shape;81;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82" name="Google Shape;82;p8">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 name="Google Shape;83;p8">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4" name="Google Shape;84;p8">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5" name="Google Shape;85;p8">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 name="Google Shape;91;p9"/>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92" name="Google Shape;92;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93" name="Google Shape;93;p9">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 name="Google Shape;94;p9">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5" name="Google Shape;95;p9">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6" name="Google Shape;96;p9">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 name="Google Shape;102;p10"/>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103" name="Google Shape;103;p10"/>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04" name="Google Shape;104;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05" name="Google Shape;105;p10">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 name="Google Shape;106;p10">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7" name="Google Shape;107;p10">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8" name="Google Shape;108;p10">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 name="Google Shape;113;p11"/>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14" name="Google Shape;114;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15" name="Google Shape;115;p11">
            <a:hlinkClick r:id="rId2" action="ppaction://hlinksldjump"/>
          </p:cNvPr>
          <p:cNvSpPr/>
          <p:nvPr/>
        </p:nvSpPr>
        <p:spPr>
          <a:xfrm>
            <a:off x="8280450" y="0"/>
            <a:ext cx="863400" cy="45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 name="Google Shape;116;p11">
            <a:hlinkClick r:id="rId2" action="ppaction://hlinksldjump"/>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7" name="Google Shape;117;p11">
            <a:hlinkClick r:id="rId2" action="ppaction://hlinksldjump"/>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8" name="Google Shape;118;p11">
            <a:hlinkClick r:id="rId2" action="ppaction://hlinksldjump"/>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 name="Google Shape;124;p12"/>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125" name="Google Shape;125;p12"/>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26" name="Google Shape;126;p12"/>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27" name="Google Shape;127;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28" name="Google Shape;128;p12">
            <a:hlinkClick r:id="rId2" action="ppaction://hlinksldjump"/>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 name="Google Shape;129;p12">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0" name="Google Shape;130;p12">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1" name="Google Shape;131;p12">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2800"/>
              <a:buFont typeface="Raleway"/>
              <a:buNone/>
              <a:defRPr sz="2800" b="1">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4" r:id="rId5"/>
    <p:sldLayoutId id="2147483655" r:id="rId6"/>
    <p:sldLayoutId id="2147483656" r:id="rId7"/>
    <p:sldLayoutId id="2147483657" r:id="rId8"/>
    <p:sldLayoutId id="2147483658" r:id="rId9"/>
    <p:sldLayoutId id="2147483660" r:id="rId10"/>
    <p:sldLayoutId id="2147483662" r:id="rId11"/>
    <p:sldLayoutId id="2147483663"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C3F6010-77C4-45FE-968C-712199A58514}"/>
              </a:ext>
            </a:extLst>
          </p:cNvPr>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19B1B2C-5D5F-46D9-92F5-ECDF2816A1FB}"/>
              </a:ext>
            </a:extLst>
          </p:cNvPr>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0334894-C6F5-46F1-BAA2-AFEA88E68169}"/>
              </a:ext>
            </a:extLst>
          </p:cNvPr>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EED1C14C-A143-42F5-B247-D0E800131009}" type="datetimeFigureOut">
              <a:rPr lang="en-US" smtClean="0"/>
              <a:t>4/9/2022</a:t>
            </a:fld>
            <a:endParaRPr lang="en-US"/>
          </a:p>
        </p:txBody>
      </p:sp>
      <p:sp>
        <p:nvSpPr>
          <p:cNvPr id="5" name="Footer Placeholder 4">
            <a:extLst>
              <a:ext uri="{FF2B5EF4-FFF2-40B4-BE49-F238E27FC236}">
                <a16:creationId xmlns:a16="http://schemas.microsoft.com/office/drawing/2014/main" id="{975B1C84-4663-4022-BBEA-7667FEBCF3FB}"/>
              </a:ext>
            </a:extLst>
          </p:cNvPr>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72820DA-1F3A-421F-A770-A6347089E365}"/>
              </a:ext>
            </a:extLst>
          </p:cNvPr>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5B03D32D-F1BC-4E9C-97E1-36CFF5B22341}" type="slidenum">
              <a:rPr lang="en-US" smtClean="0"/>
              <a:t>‹#›</a:t>
            </a:fld>
            <a:endParaRPr lang="en-US"/>
          </a:p>
        </p:txBody>
      </p:sp>
    </p:spTree>
    <p:extLst>
      <p:ext uri="{BB962C8B-B14F-4D97-AF65-F5344CB8AC3E}">
        <p14:creationId xmlns:p14="http://schemas.microsoft.com/office/powerpoint/2010/main" val="218898189"/>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1.xml"/><Relationship Id="rId1" Type="http://schemas.openxmlformats.org/officeDocument/2006/relationships/slideLayout" Target="../slideLayouts/slideLayout6.xml"/><Relationship Id="rId5" Type="http://schemas.openxmlformats.org/officeDocument/2006/relationships/image" Target="../media/image6.jpg"/><Relationship Id="rId4" Type="http://schemas.openxmlformats.org/officeDocument/2006/relationships/image" Target="../media/image5.jpg"/></Relationships>
</file>

<file path=ppt/slides/_rels/slide1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slide" Target="slide3.xml"/><Relationship Id="rId7" Type="http://schemas.openxmlformats.org/officeDocument/2006/relationships/slide" Target="slide36.xml"/><Relationship Id="rId2" Type="http://schemas.openxmlformats.org/officeDocument/2006/relationships/notesSlide" Target="../notesSlides/notesSlide2.xml"/><Relationship Id="rId1" Type="http://schemas.openxmlformats.org/officeDocument/2006/relationships/slideLayout" Target="../slideLayouts/slideLayout11.xml"/><Relationship Id="rId6" Type="http://schemas.openxmlformats.org/officeDocument/2006/relationships/slide" Target="slide31.xml"/><Relationship Id="rId5" Type="http://schemas.openxmlformats.org/officeDocument/2006/relationships/slide" Target="slide10.xml"/><Relationship Id="rId4" Type="http://schemas.openxmlformats.org/officeDocument/2006/relationships/slide" Target="slide9.xml"/></Relationships>
</file>

<file path=ppt/slides/_rels/slide20.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22.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8" Type="http://schemas.openxmlformats.org/officeDocument/2006/relationships/hyperlink" Target="https://www.analyticsvidhya.com/blog/2021/07/stock-prices-analysis-with-python/" TargetMode="External"/><Relationship Id="rId3" Type="http://schemas.openxmlformats.org/officeDocument/2006/relationships/hyperlink" Target="https://www.investopedia.com/terms/e/environmental-social-and-governance-esg-criteria.asp" TargetMode="External"/><Relationship Id="rId7" Type="http://schemas.openxmlformats.org/officeDocument/2006/relationships/hyperlink" Target="https://ecyy.medium.com/forecasting-by-fb-prophet-in-colab-c9d4db2d4195" TargetMode="External"/><Relationship Id="rId2" Type="http://schemas.openxmlformats.org/officeDocument/2006/relationships/notesSlide" Target="../notesSlides/notesSlide21.xml"/><Relationship Id="rId1" Type="http://schemas.openxmlformats.org/officeDocument/2006/relationships/slideLayout" Target="../slideLayouts/slideLayout7.xml"/><Relationship Id="rId6" Type="http://schemas.openxmlformats.org/officeDocument/2006/relationships/hyperlink" Target="https://en.wikipedia.org/wiki/Environmental,_social_and_corporate_governance" TargetMode="External"/><Relationship Id="rId5" Type="http://schemas.openxmlformats.org/officeDocument/2006/relationships/hyperlink" Target="https://www.forbes.com/just-companies/" TargetMode="External"/><Relationship Id="rId4" Type="http://schemas.openxmlformats.org/officeDocument/2006/relationships/hyperlink" Target="https://ca.finance.yahoo.com/"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18"/>
          <p:cNvSpPr txBox="1">
            <a:spLocks noGrp="1"/>
          </p:cNvSpPr>
          <p:nvPr>
            <p:ph type="ctrTitle"/>
          </p:nvPr>
        </p:nvSpPr>
        <p:spPr>
          <a:xfrm>
            <a:off x="729450" y="1322450"/>
            <a:ext cx="4890900" cy="16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400">
                <a:solidFill>
                  <a:srgbClr val="000000"/>
                </a:solidFill>
              </a:rPr>
              <a:t>Environmental, Social, and Governance (ESG) and you!</a:t>
            </a:r>
            <a:endParaRPr sz="2800"/>
          </a:p>
        </p:txBody>
      </p:sp>
      <p:sp>
        <p:nvSpPr>
          <p:cNvPr id="177" name="Google Shape;177;p18"/>
          <p:cNvSpPr txBox="1">
            <a:spLocks noGrp="1"/>
          </p:cNvSpPr>
          <p:nvPr>
            <p:ph type="subTitle" idx="1"/>
          </p:nvPr>
        </p:nvSpPr>
        <p:spPr>
          <a:xfrm>
            <a:off x="729563" y="2998272"/>
            <a:ext cx="48909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400" b="1" dirty="0"/>
              <a:t>Can you invest on stocks based on their sustainability ratings?</a:t>
            </a:r>
            <a:endParaRPr sz="1400" b="1" dirty="0"/>
          </a:p>
        </p:txBody>
      </p:sp>
      <p:sp>
        <p:nvSpPr>
          <p:cNvPr id="178" name="Google Shape;178;p18"/>
          <p:cNvSpPr/>
          <p:nvPr/>
        </p:nvSpPr>
        <p:spPr>
          <a:xfrm>
            <a:off x="1379725" y="165750"/>
            <a:ext cx="1365000" cy="1218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chemeClr val="lt1"/>
              </a:high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245"/>
        <p:cNvGrpSpPr/>
        <p:nvPr/>
      </p:nvGrpSpPr>
      <p:grpSpPr>
        <a:xfrm>
          <a:off x="0" y="0"/>
          <a:ext cx="0" cy="0"/>
          <a:chOff x="0" y="0"/>
          <a:chExt cx="0" cy="0"/>
        </a:xfrm>
      </p:grpSpPr>
      <p:sp>
        <p:nvSpPr>
          <p:cNvPr id="246" name="Google Shape;246;p26"/>
          <p:cNvSpPr txBox="1">
            <a:spLocks noGrp="1"/>
          </p:cNvSpPr>
          <p:nvPr>
            <p:ph type="title"/>
          </p:nvPr>
        </p:nvSpPr>
        <p:spPr>
          <a:xfrm>
            <a:off x="729450" y="1322450"/>
            <a:ext cx="7010100" cy="35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200" dirty="0"/>
              <a:t>Project objective</a:t>
            </a:r>
            <a:endParaRPr sz="1200" dirty="0"/>
          </a:p>
        </p:txBody>
      </p:sp>
      <p:sp>
        <p:nvSpPr>
          <p:cNvPr id="247" name="Google Shape;247;p26"/>
          <p:cNvSpPr txBox="1">
            <a:spLocks noGrp="1"/>
          </p:cNvSpPr>
          <p:nvPr>
            <p:ph type="body" idx="4294967295"/>
          </p:nvPr>
        </p:nvSpPr>
        <p:spPr>
          <a:xfrm>
            <a:off x="729450" y="1749350"/>
            <a:ext cx="7010100" cy="2850000"/>
          </a:xfrm>
          <a:prstGeom prst="rect">
            <a:avLst/>
          </a:prstGeom>
        </p:spPr>
        <p:txBody>
          <a:bodyPr spcFirstLastPara="1" wrap="square" lIns="91425" tIns="91425" rIns="91425" bIns="91425" anchor="t" anchorCtr="0">
            <a:noAutofit/>
          </a:bodyPr>
          <a:lstStyle/>
          <a:p>
            <a:pPr marL="457200" lvl="0" indent="-406400" algn="l" rtl="0">
              <a:spcBef>
                <a:spcPts val="0"/>
              </a:spcBef>
              <a:spcAft>
                <a:spcPts val="0"/>
              </a:spcAft>
              <a:buClr>
                <a:srgbClr val="FFFFFF"/>
              </a:buClr>
              <a:buSzPts val="2800"/>
              <a:buChar char="●"/>
            </a:pPr>
            <a:r>
              <a:rPr lang="en-GB" sz="2600" dirty="0">
                <a:solidFill>
                  <a:srgbClr val="FFFFFF"/>
                </a:solidFill>
              </a:rPr>
              <a:t>Transform publicly available data from Yahoo! Finance into a database for analysis.</a:t>
            </a:r>
            <a:endParaRPr sz="2600" dirty="0">
              <a:solidFill>
                <a:srgbClr val="FFFFFF"/>
              </a:solidFill>
            </a:endParaRPr>
          </a:p>
          <a:p>
            <a:pPr marL="457200" lvl="0" indent="-393700" algn="l" rtl="0">
              <a:spcBef>
                <a:spcPts val="0"/>
              </a:spcBef>
              <a:spcAft>
                <a:spcPts val="0"/>
              </a:spcAft>
              <a:buClr>
                <a:srgbClr val="FFFFFF"/>
              </a:buClr>
              <a:buSzPts val="2600"/>
              <a:buChar char="●"/>
            </a:pPr>
            <a:r>
              <a:rPr lang="en-GB" sz="2600" dirty="0">
                <a:solidFill>
                  <a:srgbClr val="FFFFFF"/>
                </a:solidFill>
              </a:rPr>
              <a:t>Build a machine learning module to evaluate performance</a:t>
            </a:r>
            <a:endParaRPr sz="2600" dirty="0">
              <a:solidFill>
                <a:srgbClr val="FFFFFF"/>
              </a:solidFill>
            </a:endParaRPr>
          </a:p>
          <a:p>
            <a:pPr marL="457200" lvl="0" indent="-393700" algn="l" rtl="0">
              <a:spcBef>
                <a:spcPts val="0"/>
              </a:spcBef>
              <a:spcAft>
                <a:spcPts val="0"/>
              </a:spcAft>
              <a:buClr>
                <a:srgbClr val="FFFFFF"/>
              </a:buClr>
              <a:buSzPts val="2600"/>
              <a:buChar char="●"/>
            </a:pPr>
            <a:r>
              <a:rPr lang="en-GB" sz="2600" dirty="0">
                <a:solidFill>
                  <a:srgbClr val="FFFFFF"/>
                </a:solidFill>
              </a:rPr>
              <a:t>Visualize the results in order to make predictions and draw conclusions.</a:t>
            </a:r>
            <a:r>
              <a:rPr lang="en-GB" sz="3000" dirty="0">
                <a:solidFill>
                  <a:srgbClr val="FFFFFF"/>
                </a:solidFill>
              </a:rPr>
              <a:t> </a:t>
            </a:r>
            <a:endParaRPr sz="3000" dirty="0">
              <a:solidFill>
                <a:srgbClr val="FFFFFF"/>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30"/>
          <p:cNvSpPr txBox="1">
            <a:spLocks noGrp="1"/>
          </p:cNvSpPr>
          <p:nvPr>
            <p:ph type="title"/>
          </p:nvPr>
        </p:nvSpPr>
        <p:spPr>
          <a:xfrm>
            <a:off x="729450" y="1367864"/>
            <a:ext cx="7688400" cy="53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Data Exploration</a:t>
            </a:r>
            <a:endParaRPr sz="1000"/>
          </a:p>
        </p:txBody>
      </p:sp>
      <p:pic>
        <p:nvPicPr>
          <p:cNvPr id="278" name="Google Shape;278;p30"/>
          <p:cNvPicPr preferRelativeResize="0"/>
          <p:nvPr/>
        </p:nvPicPr>
        <p:blipFill rotWithShape="1">
          <a:blip r:embed="rId3">
            <a:alphaModFix/>
          </a:blip>
          <a:srcRect t="9494" b="9494"/>
          <a:stretch/>
        </p:blipFill>
        <p:spPr>
          <a:xfrm>
            <a:off x="830400" y="2091180"/>
            <a:ext cx="2501200" cy="1267838"/>
          </a:xfrm>
          <a:prstGeom prst="rect">
            <a:avLst/>
          </a:prstGeom>
          <a:noFill/>
          <a:ln>
            <a:noFill/>
          </a:ln>
        </p:spPr>
      </p:pic>
      <p:sp>
        <p:nvSpPr>
          <p:cNvPr id="279" name="Google Shape;279;p30"/>
          <p:cNvSpPr txBox="1"/>
          <p:nvPr/>
        </p:nvSpPr>
        <p:spPr>
          <a:xfrm>
            <a:off x="862816" y="2418212"/>
            <a:ext cx="586500" cy="94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1600"/>
              </a:spcAft>
              <a:buNone/>
            </a:pPr>
            <a:r>
              <a:rPr lang="en-GB" sz="3000" b="1">
                <a:solidFill>
                  <a:srgbClr val="FFFFFF"/>
                </a:solidFill>
                <a:latin typeface="Lato"/>
                <a:ea typeface="Lato"/>
                <a:cs typeface="Lato"/>
                <a:sym typeface="Lato"/>
              </a:rPr>
              <a:t>01 </a:t>
            </a:r>
            <a:endParaRPr sz="3000" b="1">
              <a:solidFill>
                <a:srgbClr val="FFFFFF"/>
              </a:solidFill>
              <a:latin typeface="Raleway"/>
              <a:ea typeface="Raleway"/>
              <a:cs typeface="Raleway"/>
              <a:sym typeface="Raleway"/>
            </a:endParaRPr>
          </a:p>
        </p:txBody>
      </p:sp>
      <p:grpSp>
        <p:nvGrpSpPr>
          <p:cNvPr id="280" name="Google Shape;280;p30"/>
          <p:cNvGrpSpPr/>
          <p:nvPr/>
        </p:nvGrpSpPr>
        <p:grpSpPr>
          <a:xfrm>
            <a:off x="799327" y="3187309"/>
            <a:ext cx="2501700" cy="1353953"/>
            <a:chOff x="830400" y="3274596"/>
            <a:chExt cx="2501700" cy="1353953"/>
          </a:xfrm>
        </p:grpSpPr>
        <p:sp>
          <p:nvSpPr>
            <p:cNvPr id="281" name="Google Shape;281;p30"/>
            <p:cNvSpPr/>
            <p:nvPr/>
          </p:nvSpPr>
          <p:spPr>
            <a:xfrm>
              <a:off x="830400" y="3360750"/>
              <a:ext cx="2501700" cy="126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0"/>
            <p:cNvSpPr/>
            <p:nvPr/>
          </p:nvSpPr>
          <p:spPr>
            <a:xfrm>
              <a:off x="1059092" y="3274596"/>
              <a:ext cx="219600" cy="93600"/>
            </a:xfrm>
            <a:prstGeom prst="triangl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3" name="Google Shape;283;p30"/>
          <p:cNvSpPr txBox="1">
            <a:spLocks noGrp="1"/>
          </p:cNvSpPr>
          <p:nvPr>
            <p:ph type="title"/>
          </p:nvPr>
        </p:nvSpPr>
        <p:spPr>
          <a:xfrm>
            <a:off x="967525" y="3455476"/>
            <a:ext cx="2238300" cy="326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sz="1000"/>
              <a:t>Data Preprocessing</a:t>
            </a:r>
            <a:endParaRPr sz="1000"/>
          </a:p>
        </p:txBody>
      </p:sp>
      <p:sp>
        <p:nvSpPr>
          <p:cNvPr id="284" name="Google Shape;284;p30"/>
          <p:cNvSpPr txBox="1">
            <a:spLocks noGrp="1"/>
          </p:cNvSpPr>
          <p:nvPr>
            <p:ph type="body" idx="4294967295"/>
          </p:nvPr>
        </p:nvSpPr>
        <p:spPr>
          <a:xfrm>
            <a:off x="830575" y="3759200"/>
            <a:ext cx="2470200" cy="867775"/>
          </a:xfrm>
          <a:prstGeom prst="rect">
            <a:avLst/>
          </a:prstGeom>
        </p:spPr>
        <p:txBody>
          <a:bodyPr spcFirstLastPara="1" wrap="square" lIns="91425" tIns="91425" rIns="91425" bIns="91425" anchor="t" anchorCtr="0">
            <a:noAutofit/>
          </a:bodyPr>
          <a:lstStyle/>
          <a:p>
            <a:pPr marL="457200" lvl="0" indent="-292100" algn="l" rtl="0">
              <a:lnSpc>
                <a:spcPct val="150000"/>
              </a:lnSpc>
              <a:spcBef>
                <a:spcPts val="0"/>
              </a:spcBef>
              <a:spcAft>
                <a:spcPts val="0"/>
              </a:spcAft>
              <a:buSzPts val="1000"/>
              <a:buFont typeface="Arial"/>
              <a:buChar char="●"/>
            </a:pPr>
            <a:r>
              <a:rPr lang="en-GB" sz="900" dirty="0">
                <a:solidFill>
                  <a:srgbClr val="2B2B2B"/>
                </a:solidFill>
                <a:latin typeface="Arial"/>
                <a:ea typeface="Arial"/>
                <a:cs typeface="Arial"/>
                <a:sym typeface="Arial"/>
              </a:rPr>
              <a:t>Remove/Replace null data .</a:t>
            </a:r>
            <a:endParaRPr sz="900" dirty="0">
              <a:solidFill>
                <a:srgbClr val="2B2B2B"/>
              </a:solidFill>
              <a:latin typeface="Arial"/>
              <a:ea typeface="Arial"/>
              <a:cs typeface="Arial"/>
              <a:sym typeface="Arial"/>
            </a:endParaRPr>
          </a:p>
          <a:p>
            <a:pPr marL="457200" lvl="0" indent="-292100" algn="l" rtl="0">
              <a:lnSpc>
                <a:spcPct val="150000"/>
              </a:lnSpc>
              <a:spcBef>
                <a:spcPts val="0"/>
              </a:spcBef>
              <a:spcAft>
                <a:spcPts val="0"/>
              </a:spcAft>
              <a:buSzPts val="1000"/>
              <a:buFont typeface="Arial"/>
              <a:buChar char="●"/>
            </a:pPr>
            <a:r>
              <a:rPr lang="en-IN" sz="900" dirty="0">
                <a:solidFill>
                  <a:srgbClr val="2B2B2B"/>
                </a:solidFill>
                <a:latin typeface="Arial"/>
                <a:ea typeface="Arial"/>
                <a:cs typeface="Arial"/>
                <a:sym typeface="Arial"/>
              </a:rPr>
              <a:t>Ensure the data type is correct.</a:t>
            </a:r>
            <a:endParaRPr sz="900" dirty="0">
              <a:solidFill>
                <a:srgbClr val="2B2B2B"/>
              </a:solidFill>
              <a:latin typeface="Arial"/>
              <a:ea typeface="Arial"/>
              <a:cs typeface="Arial"/>
              <a:sym typeface="Arial"/>
            </a:endParaRPr>
          </a:p>
          <a:p>
            <a:pPr marL="457200" lvl="0" indent="-292100" algn="l" rtl="0">
              <a:lnSpc>
                <a:spcPct val="150000"/>
              </a:lnSpc>
              <a:spcBef>
                <a:spcPts val="0"/>
              </a:spcBef>
              <a:spcAft>
                <a:spcPts val="0"/>
              </a:spcAft>
              <a:buSzPts val="1000"/>
              <a:buFont typeface="Arial"/>
              <a:buChar char="●"/>
            </a:pPr>
            <a:r>
              <a:rPr lang="en-GB" sz="900" dirty="0">
                <a:solidFill>
                  <a:srgbClr val="2B2B2B"/>
                </a:solidFill>
                <a:latin typeface="Arial"/>
                <a:ea typeface="Arial"/>
                <a:cs typeface="Arial"/>
                <a:sym typeface="Arial"/>
              </a:rPr>
              <a:t>Remove unwanted fields </a:t>
            </a:r>
            <a:endParaRPr sz="900" dirty="0"/>
          </a:p>
        </p:txBody>
      </p:sp>
      <p:pic>
        <p:nvPicPr>
          <p:cNvPr id="285" name="Google Shape;285;p30"/>
          <p:cNvPicPr preferRelativeResize="0"/>
          <p:nvPr/>
        </p:nvPicPr>
        <p:blipFill rotWithShape="1">
          <a:blip r:embed="rId4">
            <a:alphaModFix/>
          </a:blip>
          <a:srcRect t="12070" b="12062"/>
          <a:stretch/>
        </p:blipFill>
        <p:spPr>
          <a:xfrm>
            <a:off x="3332867" y="3359013"/>
            <a:ext cx="2501196" cy="1267830"/>
          </a:xfrm>
          <a:prstGeom prst="rect">
            <a:avLst/>
          </a:prstGeom>
          <a:noFill/>
          <a:ln>
            <a:noFill/>
          </a:ln>
        </p:spPr>
      </p:pic>
      <p:sp>
        <p:nvSpPr>
          <p:cNvPr id="286" name="Google Shape;286;p30"/>
          <p:cNvSpPr txBox="1"/>
          <p:nvPr/>
        </p:nvSpPr>
        <p:spPr>
          <a:xfrm>
            <a:off x="3389243" y="3563077"/>
            <a:ext cx="586500" cy="94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1600"/>
              </a:spcAft>
              <a:buNone/>
            </a:pPr>
            <a:r>
              <a:rPr lang="en-GB" sz="3000" b="1">
                <a:solidFill>
                  <a:srgbClr val="FFFFFF"/>
                </a:solidFill>
                <a:latin typeface="Lato"/>
                <a:ea typeface="Lato"/>
                <a:cs typeface="Lato"/>
                <a:sym typeface="Lato"/>
              </a:rPr>
              <a:t>02 </a:t>
            </a:r>
            <a:endParaRPr sz="3000" b="1">
              <a:solidFill>
                <a:srgbClr val="FFFFFF"/>
              </a:solidFill>
              <a:latin typeface="Raleway"/>
              <a:ea typeface="Raleway"/>
              <a:cs typeface="Raleway"/>
              <a:sym typeface="Raleway"/>
            </a:endParaRPr>
          </a:p>
        </p:txBody>
      </p:sp>
      <p:grpSp>
        <p:nvGrpSpPr>
          <p:cNvPr id="287" name="Google Shape;287;p30"/>
          <p:cNvGrpSpPr/>
          <p:nvPr/>
        </p:nvGrpSpPr>
        <p:grpSpPr>
          <a:xfrm rot="10800000" flipH="1">
            <a:off x="3332867" y="2091171"/>
            <a:ext cx="2501700" cy="1353953"/>
            <a:chOff x="830400" y="3274596"/>
            <a:chExt cx="2501700" cy="1353953"/>
          </a:xfrm>
        </p:grpSpPr>
        <p:sp>
          <p:nvSpPr>
            <p:cNvPr id="288" name="Google Shape;288;p30"/>
            <p:cNvSpPr/>
            <p:nvPr/>
          </p:nvSpPr>
          <p:spPr>
            <a:xfrm>
              <a:off x="830400" y="3360750"/>
              <a:ext cx="2501700" cy="126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0"/>
            <p:cNvSpPr/>
            <p:nvPr/>
          </p:nvSpPr>
          <p:spPr>
            <a:xfrm>
              <a:off x="1059092" y="3274596"/>
              <a:ext cx="219600" cy="93600"/>
            </a:xfrm>
            <a:prstGeom prst="triangl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 name="Google Shape;290;p30"/>
          <p:cNvSpPr txBox="1">
            <a:spLocks noGrp="1"/>
          </p:cNvSpPr>
          <p:nvPr>
            <p:ph type="title"/>
          </p:nvPr>
        </p:nvSpPr>
        <p:spPr>
          <a:xfrm>
            <a:off x="3464300" y="2176251"/>
            <a:ext cx="2238300" cy="326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sz="1000" dirty="0"/>
              <a:t>Feature Engineering</a:t>
            </a:r>
            <a:endParaRPr sz="1000" dirty="0"/>
          </a:p>
        </p:txBody>
      </p:sp>
      <p:sp>
        <p:nvSpPr>
          <p:cNvPr id="291" name="Google Shape;291;p30"/>
          <p:cNvSpPr txBox="1">
            <a:spLocks noGrp="1"/>
          </p:cNvSpPr>
          <p:nvPr>
            <p:ph type="body" idx="4294967295"/>
          </p:nvPr>
        </p:nvSpPr>
        <p:spPr>
          <a:xfrm>
            <a:off x="3332875" y="2506475"/>
            <a:ext cx="2470200" cy="844800"/>
          </a:xfrm>
          <a:prstGeom prst="rect">
            <a:avLst/>
          </a:prstGeom>
        </p:spPr>
        <p:txBody>
          <a:bodyPr spcFirstLastPara="1" wrap="square" lIns="91425" tIns="91425" rIns="91425" bIns="91425" anchor="t" anchorCtr="0">
            <a:noAutofit/>
          </a:bodyPr>
          <a:lstStyle/>
          <a:p>
            <a:pPr marL="457200" lvl="0" indent="-292100" algn="l" rtl="0">
              <a:lnSpc>
                <a:spcPct val="150000"/>
              </a:lnSpc>
              <a:spcBef>
                <a:spcPts val="0"/>
              </a:spcBef>
              <a:spcAft>
                <a:spcPts val="0"/>
              </a:spcAft>
              <a:buSzPts val="1000"/>
              <a:buFont typeface="Arial"/>
              <a:buChar char="●"/>
            </a:pPr>
            <a:r>
              <a:rPr lang="en-GB" sz="900" dirty="0">
                <a:solidFill>
                  <a:srgbClr val="2B2B2B"/>
                </a:solidFill>
                <a:latin typeface="Arial"/>
                <a:ea typeface="Arial"/>
                <a:cs typeface="Arial"/>
                <a:sym typeface="Arial"/>
              </a:rPr>
              <a:t>Identify features  for optimal performance.</a:t>
            </a:r>
          </a:p>
          <a:p>
            <a:pPr marL="457200" lvl="0" indent="-292100" algn="l" rtl="0">
              <a:lnSpc>
                <a:spcPct val="150000"/>
              </a:lnSpc>
              <a:spcBef>
                <a:spcPts val="0"/>
              </a:spcBef>
              <a:spcAft>
                <a:spcPts val="0"/>
              </a:spcAft>
              <a:buSzPts val="1000"/>
              <a:buFont typeface="Arial"/>
              <a:buChar char="●"/>
            </a:pPr>
            <a:r>
              <a:rPr lang="en-GB" sz="900" dirty="0">
                <a:solidFill>
                  <a:srgbClr val="2B2B2B"/>
                </a:solidFill>
                <a:latin typeface="Arial"/>
                <a:ea typeface="Arial"/>
                <a:cs typeface="Arial"/>
                <a:sym typeface="Arial"/>
              </a:rPr>
              <a:t>Perform transformations.</a:t>
            </a:r>
          </a:p>
          <a:p>
            <a:pPr marL="457200" lvl="0" indent="-292100" algn="l" rtl="0">
              <a:lnSpc>
                <a:spcPct val="150000"/>
              </a:lnSpc>
              <a:spcBef>
                <a:spcPts val="0"/>
              </a:spcBef>
              <a:spcAft>
                <a:spcPts val="0"/>
              </a:spcAft>
              <a:buSzPts val="1000"/>
              <a:buFont typeface="Arial"/>
              <a:buChar char="●"/>
            </a:pPr>
            <a:endParaRPr sz="1000" dirty="0">
              <a:solidFill>
                <a:srgbClr val="2B2B2B"/>
              </a:solidFill>
              <a:latin typeface="Arial"/>
              <a:ea typeface="Arial"/>
              <a:cs typeface="Arial"/>
              <a:sym typeface="Arial"/>
            </a:endParaRPr>
          </a:p>
          <a:p>
            <a:pPr marL="0" lvl="0" indent="0" algn="l" rtl="0">
              <a:lnSpc>
                <a:spcPct val="115000"/>
              </a:lnSpc>
              <a:spcBef>
                <a:spcPts val="0"/>
              </a:spcBef>
              <a:spcAft>
                <a:spcPts val="1600"/>
              </a:spcAft>
              <a:buNone/>
            </a:pPr>
            <a:endParaRPr sz="800" dirty="0"/>
          </a:p>
        </p:txBody>
      </p:sp>
      <p:pic>
        <p:nvPicPr>
          <p:cNvPr id="292" name="Google Shape;292;p30"/>
          <p:cNvPicPr preferRelativeResize="0"/>
          <p:nvPr/>
        </p:nvPicPr>
        <p:blipFill rotWithShape="1">
          <a:blip r:embed="rId5">
            <a:alphaModFix/>
          </a:blip>
          <a:srcRect t="17409" b="17409"/>
          <a:stretch/>
        </p:blipFill>
        <p:spPr>
          <a:xfrm>
            <a:off x="5832591" y="2091175"/>
            <a:ext cx="2501195" cy="1267841"/>
          </a:xfrm>
          <a:prstGeom prst="rect">
            <a:avLst/>
          </a:prstGeom>
          <a:noFill/>
          <a:ln>
            <a:noFill/>
          </a:ln>
        </p:spPr>
      </p:pic>
      <p:sp>
        <p:nvSpPr>
          <p:cNvPr id="293" name="Google Shape;293;p30"/>
          <p:cNvSpPr txBox="1"/>
          <p:nvPr/>
        </p:nvSpPr>
        <p:spPr>
          <a:xfrm>
            <a:off x="5856250" y="2418200"/>
            <a:ext cx="586500" cy="94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1600"/>
              </a:spcAft>
              <a:buNone/>
            </a:pPr>
            <a:r>
              <a:rPr lang="en-GB" sz="3000" b="1">
                <a:solidFill>
                  <a:srgbClr val="FFFFFF"/>
                </a:solidFill>
                <a:latin typeface="Lato"/>
                <a:ea typeface="Lato"/>
                <a:cs typeface="Lato"/>
                <a:sym typeface="Lato"/>
              </a:rPr>
              <a:t>03 </a:t>
            </a:r>
            <a:endParaRPr sz="3000" b="1">
              <a:solidFill>
                <a:srgbClr val="FFFFFF"/>
              </a:solidFill>
              <a:latin typeface="Raleway"/>
              <a:ea typeface="Raleway"/>
              <a:cs typeface="Raleway"/>
              <a:sym typeface="Raleway"/>
            </a:endParaRPr>
          </a:p>
        </p:txBody>
      </p:sp>
      <p:grpSp>
        <p:nvGrpSpPr>
          <p:cNvPr id="294" name="Google Shape;294;p30"/>
          <p:cNvGrpSpPr/>
          <p:nvPr/>
        </p:nvGrpSpPr>
        <p:grpSpPr>
          <a:xfrm>
            <a:off x="5832591" y="3274596"/>
            <a:ext cx="2501700" cy="1353953"/>
            <a:chOff x="830400" y="3274596"/>
            <a:chExt cx="2501700" cy="1353953"/>
          </a:xfrm>
        </p:grpSpPr>
        <p:sp>
          <p:nvSpPr>
            <p:cNvPr id="295" name="Google Shape;295;p30"/>
            <p:cNvSpPr/>
            <p:nvPr/>
          </p:nvSpPr>
          <p:spPr>
            <a:xfrm>
              <a:off x="830400" y="3360750"/>
              <a:ext cx="2501700" cy="126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0"/>
            <p:cNvSpPr/>
            <p:nvPr/>
          </p:nvSpPr>
          <p:spPr>
            <a:xfrm>
              <a:off x="1059092" y="3274596"/>
              <a:ext cx="219600" cy="93600"/>
            </a:xfrm>
            <a:prstGeom prst="triangl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7" name="Google Shape;297;p30"/>
          <p:cNvSpPr txBox="1">
            <a:spLocks noGrp="1"/>
          </p:cNvSpPr>
          <p:nvPr>
            <p:ph type="title"/>
          </p:nvPr>
        </p:nvSpPr>
        <p:spPr>
          <a:xfrm>
            <a:off x="5960975" y="3350475"/>
            <a:ext cx="2238300" cy="40872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sz="1000" dirty="0"/>
              <a:t>Train/Test Sets -Set Model Parameters</a:t>
            </a:r>
            <a:endParaRPr sz="1000" dirty="0"/>
          </a:p>
        </p:txBody>
      </p:sp>
      <p:sp>
        <p:nvSpPr>
          <p:cNvPr id="298" name="Google Shape;298;p30"/>
          <p:cNvSpPr txBox="1">
            <a:spLocks noGrp="1"/>
          </p:cNvSpPr>
          <p:nvPr>
            <p:ph type="body" idx="4294967295"/>
          </p:nvPr>
        </p:nvSpPr>
        <p:spPr>
          <a:xfrm>
            <a:off x="5856250" y="3782175"/>
            <a:ext cx="2470200" cy="753300"/>
          </a:xfrm>
          <a:prstGeom prst="rect">
            <a:avLst/>
          </a:prstGeom>
        </p:spPr>
        <p:txBody>
          <a:bodyPr spcFirstLastPara="1" wrap="square" lIns="91425" tIns="91425" rIns="91425" bIns="91425" anchor="t" anchorCtr="0">
            <a:noAutofit/>
          </a:bodyPr>
          <a:lstStyle/>
          <a:p>
            <a:pPr marL="457200" lvl="0" indent="-292100" algn="l" rtl="0">
              <a:lnSpc>
                <a:spcPct val="150000"/>
              </a:lnSpc>
              <a:spcBef>
                <a:spcPts val="0"/>
              </a:spcBef>
              <a:spcAft>
                <a:spcPts val="0"/>
              </a:spcAft>
              <a:buClr>
                <a:srgbClr val="2B2B2B"/>
              </a:buClr>
              <a:buSzPts val="1000"/>
              <a:buFont typeface="Arial"/>
              <a:buChar char="●"/>
            </a:pPr>
            <a:r>
              <a:rPr lang="en-GB" sz="900" dirty="0">
                <a:solidFill>
                  <a:srgbClr val="2B2B2B"/>
                </a:solidFill>
                <a:latin typeface="Arial"/>
                <a:ea typeface="Arial"/>
                <a:cs typeface="Arial"/>
                <a:sym typeface="Arial"/>
              </a:rPr>
              <a:t>Train/test/Scale data for regression</a:t>
            </a:r>
          </a:p>
          <a:p>
            <a:pPr marL="457200" lvl="0" indent="-292100" algn="l" rtl="0">
              <a:lnSpc>
                <a:spcPct val="150000"/>
              </a:lnSpc>
              <a:spcBef>
                <a:spcPts val="0"/>
              </a:spcBef>
              <a:spcAft>
                <a:spcPts val="0"/>
              </a:spcAft>
              <a:buClr>
                <a:srgbClr val="2B2B2B"/>
              </a:buClr>
              <a:buSzPts val="1000"/>
              <a:buFont typeface="Arial"/>
              <a:buChar char="●"/>
            </a:pPr>
            <a:r>
              <a:rPr lang="en-GB" sz="900" dirty="0">
                <a:solidFill>
                  <a:srgbClr val="2B2B2B"/>
                </a:solidFill>
                <a:latin typeface="Arial"/>
                <a:cs typeface="Arial"/>
                <a:sym typeface="Arial"/>
              </a:rPr>
              <a:t>Chose model parameters for </a:t>
            </a:r>
            <a:r>
              <a:rPr lang="en-GB" sz="900" dirty="0" err="1">
                <a:solidFill>
                  <a:srgbClr val="2B2B2B"/>
                </a:solidFill>
                <a:latin typeface="Arial"/>
                <a:cs typeface="Arial"/>
                <a:sym typeface="Arial"/>
              </a:rPr>
              <a:t>fbprophet</a:t>
            </a:r>
            <a:endParaRPr sz="9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27"/>
          <p:cNvSpPr txBox="1">
            <a:spLocks noGrp="1"/>
          </p:cNvSpPr>
          <p:nvPr>
            <p:ph type="title"/>
          </p:nvPr>
        </p:nvSpPr>
        <p:spPr/>
        <p:txBody>
          <a:bodyPr spcFirstLastPara="1" wrap="square" lIns="91425" tIns="91425" rIns="91425" bIns="91425" anchor="t" anchorCtr="0">
            <a:noAutofit/>
          </a:bodyPr>
          <a:lstStyle/>
          <a:p>
            <a:pPr marL="0" lvl="0" indent="0" rtl="0">
              <a:spcBef>
                <a:spcPts val="0"/>
              </a:spcBef>
              <a:spcAft>
                <a:spcPts val="0"/>
              </a:spcAft>
              <a:buNone/>
            </a:pPr>
            <a:r>
              <a:rPr lang="en-GB" sz="4000" dirty="0"/>
              <a:t>Analysis</a:t>
            </a:r>
            <a:endParaRPr lang="en-IN" sz="4000" dirty="0"/>
          </a:p>
        </p:txBody>
      </p:sp>
      <p:sp>
        <p:nvSpPr>
          <p:cNvPr id="254" name="Google Shape;254;p27"/>
          <p:cNvSpPr txBox="1"/>
          <p:nvPr/>
        </p:nvSpPr>
        <p:spPr>
          <a:xfrm>
            <a:off x="734530" y="3083160"/>
            <a:ext cx="3636600" cy="261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endParaRPr dirty="0"/>
          </a:p>
        </p:txBody>
      </p:sp>
      <p:sp>
        <p:nvSpPr>
          <p:cNvPr id="255" name="Google Shape;255;p27"/>
          <p:cNvSpPr txBox="1"/>
          <p:nvPr/>
        </p:nvSpPr>
        <p:spPr>
          <a:xfrm>
            <a:off x="734530" y="3344460"/>
            <a:ext cx="3636600" cy="261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endParaRPr dirty="0"/>
          </a:p>
        </p:txBody>
      </p:sp>
      <p:pic>
        <p:nvPicPr>
          <p:cNvPr id="5" name="Picture 4" descr="Analysis">
            <a:extLst>
              <a:ext uri="{FF2B5EF4-FFF2-40B4-BE49-F238E27FC236}">
                <a16:creationId xmlns:a16="http://schemas.microsoft.com/office/drawing/2014/main" id="{8DC2F77B-CA8C-4100-AD51-85FE3156D664}"/>
              </a:ext>
            </a:extLst>
          </p:cNvPr>
          <p:cNvPicPr>
            <a:picLocks noChangeAspect="1"/>
          </p:cNvPicPr>
          <p:nvPr/>
        </p:nvPicPr>
        <p:blipFill>
          <a:blip r:embed="rId3"/>
          <a:stretch>
            <a:fillRect/>
          </a:stretch>
        </p:blipFill>
        <p:spPr>
          <a:xfrm>
            <a:off x="3243943" y="796528"/>
            <a:ext cx="5334000" cy="3550444"/>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581774B-74AB-4B93-AAA9-DB7158B16D06}"/>
              </a:ext>
            </a:extLst>
          </p:cNvPr>
          <p:cNvSpPr>
            <a:spLocks noGrp="1"/>
          </p:cNvSpPr>
          <p:nvPr>
            <p:ph type="title"/>
          </p:nvPr>
        </p:nvSpPr>
        <p:spPr/>
        <p:txBody>
          <a:bodyPr/>
          <a:lstStyle/>
          <a:p>
            <a:r>
              <a:rPr lang="en-IN" dirty="0"/>
              <a:t>ESG scores distribution</a:t>
            </a:r>
          </a:p>
        </p:txBody>
      </p:sp>
      <p:pic>
        <p:nvPicPr>
          <p:cNvPr id="5" name="Picture 4">
            <a:extLst>
              <a:ext uri="{FF2B5EF4-FFF2-40B4-BE49-F238E27FC236}">
                <a16:creationId xmlns:a16="http://schemas.microsoft.com/office/drawing/2014/main" id="{1B871843-3D7D-479F-BF40-FA87FD065A02}"/>
              </a:ext>
            </a:extLst>
          </p:cNvPr>
          <p:cNvPicPr>
            <a:picLocks noChangeAspect="1"/>
          </p:cNvPicPr>
          <p:nvPr/>
        </p:nvPicPr>
        <p:blipFill>
          <a:blip r:embed="rId2"/>
          <a:stretch>
            <a:fillRect/>
          </a:stretch>
        </p:blipFill>
        <p:spPr>
          <a:xfrm>
            <a:off x="512473" y="1899395"/>
            <a:ext cx="3094265" cy="2780511"/>
          </a:xfrm>
          <a:prstGeom prst="rect">
            <a:avLst/>
          </a:prstGeom>
        </p:spPr>
      </p:pic>
      <p:pic>
        <p:nvPicPr>
          <p:cNvPr id="7" name="Picture 6">
            <a:extLst>
              <a:ext uri="{FF2B5EF4-FFF2-40B4-BE49-F238E27FC236}">
                <a16:creationId xmlns:a16="http://schemas.microsoft.com/office/drawing/2014/main" id="{FF016608-413D-4EE1-8295-B3A82C0E6340}"/>
              </a:ext>
            </a:extLst>
          </p:cNvPr>
          <p:cNvPicPr>
            <a:picLocks noChangeAspect="1"/>
          </p:cNvPicPr>
          <p:nvPr/>
        </p:nvPicPr>
        <p:blipFill>
          <a:blip r:embed="rId3"/>
          <a:stretch>
            <a:fillRect/>
          </a:stretch>
        </p:blipFill>
        <p:spPr>
          <a:xfrm>
            <a:off x="3514718" y="1899395"/>
            <a:ext cx="5629282" cy="2650597"/>
          </a:xfrm>
          <a:prstGeom prst="rect">
            <a:avLst/>
          </a:prstGeom>
        </p:spPr>
      </p:pic>
    </p:spTree>
    <p:extLst>
      <p:ext uri="{BB962C8B-B14F-4D97-AF65-F5344CB8AC3E}">
        <p14:creationId xmlns:p14="http://schemas.microsoft.com/office/powerpoint/2010/main" val="13904020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02016-3EF2-4072-A8C1-31C73BC40E5B}"/>
              </a:ext>
            </a:extLst>
          </p:cNvPr>
          <p:cNvSpPr>
            <a:spLocks noGrp="1"/>
          </p:cNvSpPr>
          <p:nvPr>
            <p:ph type="title"/>
          </p:nvPr>
        </p:nvSpPr>
        <p:spPr/>
        <p:txBody>
          <a:bodyPr/>
          <a:lstStyle/>
          <a:p>
            <a:r>
              <a:rPr lang="en-IN" dirty="0"/>
              <a:t>Red flags in business values for companies</a:t>
            </a:r>
          </a:p>
        </p:txBody>
      </p:sp>
      <p:pic>
        <p:nvPicPr>
          <p:cNvPr id="4" name="Picture 3">
            <a:extLst>
              <a:ext uri="{FF2B5EF4-FFF2-40B4-BE49-F238E27FC236}">
                <a16:creationId xmlns:a16="http://schemas.microsoft.com/office/drawing/2014/main" id="{73A3680B-CDEE-4F28-BB0F-99F41D0975B2}"/>
              </a:ext>
            </a:extLst>
          </p:cNvPr>
          <p:cNvPicPr>
            <a:picLocks noChangeAspect="1"/>
          </p:cNvPicPr>
          <p:nvPr/>
        </p:nvPicPr>
        <p:blipFill>
          <a:blip r:embed="rId2"/>
          <a:stretch>
            <a:fillRect/>
          </a:stretch>
        </p:blipFill>
        <p:spPr>
          <a:xfrm>
            <a:off x="365127" y="1787284"/>
            <a:ext cx="5277302" cy="3004734"/>
          </a:xfrm>
          <a:prstGeom prst="rect">
            <a:avLst/>
          </a:prstGeom>
        </p:spPr>
      </p:pic>
    </p:spTree>
    <p:extLst>
      <p:ext uri="{BB962C8B-B14F-4D97-AF65-F5344CB8AC3E}">
        <p14:creationId xmlns:p14="http://schemas.microsoft.com/office/powerpoint/2010/main" val="19424708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2B78A0-429E-47C3-9DAE-4A5233041314}"/>
              </a:ext>
            </a:extLst>
          </p:cNvPr>
          <p:cNvSpPr>
            <a:spLocks noGrp="1"/>
          </p:cNvSpPr>
          <p:nvPr>
            <p:ph type="title"/>
          </p:nvPr>
        </p:nvSpPr>
        <p:spPr/>
        <p:txBody>
          <a:bodyPr/>
          <a:lstStyle/>
          <a:p>
            <a:r>
              <a:rPr lang="en-IN" dirty="0"/>
              <a:t>Red flags for controversies in companies</a:t>
            </a:r>
          </a:p>
        </p:txBody>
      </p:sp>
      <p:pic>
        <p:nvPicPr>
          <p:cNvPr id="4" name="Picture 3">
            <a:extLst>
              <a:ext uri="{FF2B5EF4-FFF2-40B4-BE49-F238E27FC236}">
                <a16:creationId xmlns:a16="http://schemas.microsoft.com/office/drawing/2014/main" id="{E3057937-B72F-471F-AFCE-F5CB49D706B6}"/>
              </a:ext>
            </a:extLst>
          </p:cNvPr>
          <p:cNvPicPr>
            <a:picLocks noChangeAspect="1"/>
          </p:cNvPicPr>
          <p:nvPr/>
        </p:nvPicPr>
        <p:blipFill>
          <a:blip r:embed="rId2"/>
          <a:stretch>
            <a:fillRect/>
          </a:stretch>
        </p:blipFill>
        <p:spPr>
          <a:xfrm>
            <a:off x="798163" y="1853850"/>
            <a:ext cx="6493790" cy="3134761"/>
          </a:xfrm>
          <a:prstGeom prst="rect">
            <a:avLst/>
          </a:prstGeom>
        </p:spPr>
      </p:pic>
    </p:spTree>
    <p:extLst>
      <p:ext uri="{BB962C8B-B14F-4D97-AF65-F5344CB8AC3E}">
        <p14:creationId xmlns:p14="http://schemas.microsoft.com/office/powerpoint/2010/main" val="17727563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3871CD-90E6-4424-AE05-370C1191E887}"/>
              </a:ext>
            </a:extLst>
          </p:cNvPr>
          <p:cNvSpPr>
            <a:spLocks noGrp="1"/>
          </p:cNvSpPr>
          <p:nvPr>
            <p:ph type="title"/>
          </p:nvPr>
        </p:nvSpPr>
        <p:spPr/>
        <p:txBody>
          <a:bodyPr/>
          <a:lstStyle/>
          <a:p>
            <a:r>
              <a:rPr lang="en-IN" dirty="0"/>
              <a:t>Stocks prices line plot</a:t>
            </a:r>
          </a:p>
        </p:txBody>
      </p:sp>
      <p:pic>
        <p:nvPicPr>
          <p:cNvPr id="4" name="Picture 3">
            <a:extLst>
              <a:ext uri="{FF2B5EF4-FFF2-40B4-BE49-F238E27FC236}">
                <a16:creationId xmlns:a16="http://schemas.microsoft.com/office/drawing/2014/main" id="{F529D7BF-A412-4A7F-84C6-C885CBA9C646}"/>
              </a:ext>
            </a:extLst>
          </p:cNvPr>
          <p:cNvPicPr>
            <a:picLocks noChangeAspect="1"/>
          </p:cNvPicPr>
          <p:nvPr/>
        </p:nvPicPr>
        <p:blipFill>
          <a:blip r:embed="rId2"/>
          <a:stretch>
            <a:fillRect/>
          </a:stretch>
        </p:blipFill>
        <p:spPr>
          <a:xfrm>
            <a:off x="812800" y="1966528"/>
            <a:ext cx="6937829" cy="2646246"/>
          </a:xfrm>
          <a:prstGeom prst="rect">
            <a:avLst/>
          </a:prstGeom>
        </p:spPr>
      </p:pic>
    </p:spTree>
    <p:extLst>
      <p:ext uri="{BB962C8B-B14F-4D97-AF65-F5344CB8AC3E}">
        <p14:creationId xmlns:p14="http://schemas.microsoft.com/office/powerpoint/2010/main" val="2639445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06888-6843-43E4-B7F7-579B23B0C748}"/>
              </a:ext>
            </a:extLst>
          </p:cNvPr>
          <p:cNvSpPr>
            <a:spLocks noGrp="1"/>
          </p:cNvSpPr>
          <p:nvPr>
            <p:ph type="title"/>
          </p:nvPr>
        </p:nvSpPr>
        <p:spPr/>
        <p:txBody>
          <a:bodyPr/>
          <a:lstStyle/>
          <a:p>
            <a:r>
              <a:rPr lang="en-IN" dirty="0"/>
              <a:t>Stocks Volume line plot</a:t>
            </a:r>
          </a:p>
        </p:txBody>
      </p:sp>
      <p:pic>
        <p:nvPicPr>
          <p:cNvPr id="4" name="Picture 3">
            <a:extLst>
              <a:ext uri="{FF2B5EF4-FFF2-40B4-BE49-F238E27FC236}">
                <a16:creationId xmlns:a16="http://schemas.microsoft.com/office/drawing/2014/main" id="{F9BE3728-A799-4FB6-B00C-51C15E6A580B}"/>
              </a:ext>
            </a:extLst>
          </p:cNvPr>
          <p:cNvPicPr>
            <a:picLocks noChangeAspect="1"/>
          </p:cNvPicPr>
          <p:nvPr/>
        </p:nvPicPr>
        <p:blipFill>
          <a:blip r:embed="rId2"/>
          <a:stretch>
            <a:fillRect/>
          </a:stretch>
        </p:blipFill>
        <p:spPr>
          <a:xfrm>
            <a:off x="791029" y="1853850"/>
            <a:ext cx="7278914" cy="2801012"/>
          </a:xfrm>
          <a:prstGeom prst="rect">
            <a:avLst/>
          </a:prstGeom>
        </p:spPr>
      </p:pic>
    </p:spTree>
    <p:extLst>
      <p:ext uri="{BB962C8B-B14F-4D97-AF65-F5344CB8AC3E}">
        <p14:creationId xmlns:p14="http://schemas.microsoft.com/office/powerpoint/2010/main" val="38325682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07671-860F-45ED-A58E-20DD312CC84E}"/>
              </a:ext>
            </a:extLst>
          </p:cNvPr>
          <p:cNvSpPr>
            <a:spLocks noGrp="1"/>
          </p:cNvSpPr>
          <p:nvPr>
            <p:ph type="title"/>
          </p:nvPr>
        </p:nvSpPr>
        <p:spPr/>
        <p:txBody>
          <a:bodyPr/>
          <a:lstStyle/>
          <a:p>
            <a:r>
              <a:rPr lang="en-IN" dirty="0"/>
              <a:t>Stocks daily returns</a:t>
            </a:r>
          </a:p>
        </p:txBody>
      </p:sp>
      <p:pic>
        <p:nvPicPr>
          <p:cNvPr id="4" name="Picture 3">
            <a:extLst>
              <a:ext uri="{FF2B5EF4-FFF2-40B4-BE49-F238E27FC236}">
                <a16:creationId xmlns:a16="http://schemas.microsoft.com/office/drawing/2014/main" id="{9FF93BD4-8CFF-4D58-8EE6-1E57408E068A}"/>
              </a:ext>
            </a:extLst>
          </p:cNvPr>
          <p:cNvPicPr>
            <a:picLocks noChangeAspect="1"/>
          </p:cNvPicPr>
          <p:nvPr/>
        </p:nvPicPr>
        <p:blipFill>
          <a:blip r:embed="rId2"/>
          <a:stretch>
            <a:fillRect/>
          </a:stretch>
        </p:blipFill>
        <p:spPr>
          <a:xfrm>
            <a:off x="726150" y="1853850"/>
            <a:ext cx="7263964" cy="2434575"/>
          </a:xfrm>
          <a:prstGeom prst="rect">
            <a:avLst/>
          </a:prstGeom>
        </p:spPr>
      </p:pic>
    </p:spTree>
    <p:extLst>
      <p:ext uri="{BB962C8B-B14F-4D97-AF65-F5344CB8AC3E}">
        <p14:creationId xmlns:p14="http://schemas.microsoft.com/office/powerpoint/2010/main" val="31680655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245"/>
        <p:cNvGrpSpPr/>
        <p:nvPr/>
      </p:nvGrpSpPr>
      <p:grpSpPr>
        <a:xfrm>
          <a:off x="0" y="0"/>
          <a:ext cx="0" cy="0"/>
          <a:chOff x="0" y="0"/>
          <a:chExt cx="0" cy="0"/>
        </a:xfrm>
      </p:grpSpPr>
      <p:sp>
        <p:nvSpPr>
          <p:cNvPr id="246" name="Google Shape;246;p26"/>
          <p:cNvSpPr txBox="1">
            <a:spLocks noGrp="1"/>
          </p:cNvSpPr>
          <p:nvPr>
            <p:ph type="title"/>
          </p:nvPr>
        </p:nvSpPr>
        <p:spPr>
          <a:xfrm>
            <a:off x="659425" y="1208689"/>
            <a:ext cx="7688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000" dirty="0">
                <a:solidFill>
                  <a:schemeClr val="bg1"/>
                </a:solidFill>
              </a:rPr>
              <a:t> Primary tools used in the project</a:t>
            </a:r>
            <a:endParaRPr sz="2000" dirty="0">
              <a:solidFill>
                <a:schemeClr val="bg1"/>
              </a:solidFill>
            </a:endParaRPr>
          </a:p>
        </p:txBody>
      </p:sp>
      <p:sp>
        <p:nvSpPr>
          <p:cNvPr id="247" name="Google Shape;247;p26"/>
          <p:cNvSpPr txBox="1">
            <a:spLocks noGrp="1"/>
          </p:cNvSpPr>
          <p:nvPr>
            <p:ph type="body" idx="1"/>
          </p:nvPr>
        </p:nvSpPr>
        <p:spPr>
          <a:xfrm>
            <a:off x="659425" y="1803103"/>
            <a:ext cx="3774300" cy="2696325"/>
          </a:xfrm>
          <a:prstGeom prst="rect">
            <a:avLst/>
          </a:prstGeom>
        </p:spPr>
        <p:txBody>
          <a:bodyPr spcFirstLastPara="1" wrap="square" lIns="91425" tIns="91425" rIns="91425" bIns="91425" anchor="t" anchorCtr="0">
            <a:noAutofit/>
          </a:bodyPr>
          <a:lstStyle/>
          <a:p>
            <a:pPr marL="222250" indent="-171450">
              <a:buClr>
                <a:srgbClr val="FFFFFF"/>
              </a:buClr>
              <a:buSzPts val="2800"/>
              <a:buFont typeface="Arial" panose="020B0604020202020204" pitchFamily="34" charset="0"/>
              <a:buChar char="•"/>
            </a:pPr>
            <a:r>
              <a:rPr lang="en-IN" sz="1200" dirty="0">
                <a:solidFill>
                  <a:srgbClr val="FFFFFF"/>
                </a:solidFill>
              </a:rPr>
              <a:t>Python and libraries like pandas, </a:t>
            </a:r>
            <a:r>
              <a:rPr lang="en-IN" sz="1200" dirty="0" err="1">
                <a:solidFill>
                  <a:srgbClr val="FFFFFF"/>
                </a:solidFill>
              </a:rPr>
              <a:t>numpy</a:t>
            </a:r>
            <a:r>
              <a:rPr lang="en-IN" sz="1200" dirty="0">
                <a:solidFill>
                  <a:srgbClr val="FFFFFF"/>
                </a:solidFill>
              </a:rPr>
              <a:t>, </a:t>
            </a:r>
            <a:r>
              <a:rPr lang="en-IN" sz="1200" dirty="0" err="1">
                <a:solidFill>
                  <a:srgbClr val="FFFFFF"/>
                </a:solidFill>
              </a:rPr>
              <a:t>plotly</a:t>
            </a:r>
            <a:r>
              <a:rPr lang="en-IN" sz="1200" dirty="0">
                <a:solidFill>
                  <a:srgbClr val="FFFFFF"/>
                </a:solidFill>
              </a:rPr>
              <a:t>, seaborn for EDA.</a:t>
            </a:r>
          </a:p>
          <a:p>
            <a:pPr marL="50800" lvl="0" indent="0" algn="l" rtl="0">
              <a:spcBef>
                <a:spcPts val="0"/>
              </a:spcBef>
              <a:spcAft>
                <a:spcPts val="0"/>
              </a:spcAft>
              <a:buClr>
                <a:srgbClr val="FFFFFF"/>
              </a:buClr>
              <a:buSzPts val="2800"/>
              <a:buNone/>
            </a:pPr>
            <a:endParaRPr lang="en-IN" sz="1200" dirty="0">
              <a:solidFill>
                <a:srgbClr val="FFFFFF"/>
              </a:solidFill>
            </a:endParaRPr>
          </a:p>
          <a:p>
            <a:pPr marL="222250" indent="-171450">
              <a:buClr>
                <a:srgbClr val="FFFFFF"/>
              </a:buClr>
              <a:buSzPts val="2800"/>
              <a:buFont typeface="Arial" panose="020B0604020202020204" pitchFamily="34" charset="0"/>
              <a:buChar char="•"/>
            </a:pPr>
            <a:r>
              <a:rPr lang="en-IN" sz="1200" dirty="0">
                <a:solidFill>
                  <a:srgbClr val="FFFFFF"/>
                </a:solidFill>
              </a:rPr>
              <a:t>Finance API’s like </a:t>
            </a:r>
            <a:r>
              <a:rPr lang="en-IN" sz="1200" dirty="0" err="1">
                <a:solidFill>
                  <a:srgbClr val="FFFFFF"/>
                </a:solidFill>
              </a:rPr>
              <a:t>yfinance</a:t>
            </a:r>
            <a:r>
              <a:rPr lang="en-IN" sz="1200" dirty="0">
                <a:solidFill>
                  <a:srgbClr val="FFFFFF"/>
                </a:solidFill>
              </a:rPr>
              <a:t> and </a:t>
            </a:r>
            <a:r>
              <a:rPr lang="en-IN" sz="1200" dirty="0" err="1">
                <a:solidFill>
                  <a:srgbClr val="FFFFFF"/>
                </a:solidFill>
              </a:rPr>
              <a:t>yesg</a:t>
            </a:r>
            <a:r>
              <a:rPr lang="en-IN" sz="1200" dirty="0">
                <a:solidFill>
                  <a:srgbClr val="FFFFFF"/>
                </a:solidFill>
              </a:rPr>
              <a:t> for data extraction.</a:t>
            </a:r>
          </a:p>
          <a:p>
            <a:pPr marL="222250" indent="-171450">
              <a:buClr>
                <a:srgbClr val="FFFFFF"/>
              </a:buClr>
              <a:buSzPts val="2800"/>
              <a:buFont typeface="Arial" panose="020B0604020202020204" pitchFamily="34" charset="0"/>
              <a:buChar char="•"/>
            </a:pPr>
            <a:endParaRPr lang="en-IN" sz="1200" dirty="0">
              <a:solidFill>
                <a:srgbClr val="FFFFFF"/>
              </a:solidFill>
            </a:endParaRPr>
          </a:p>
          <a:p>
            <a:pPr marL="222250" indent="-171450">
              <a:buClr>
                <a:srgbClr val="FFFFFF"/>
              </a:buClr>
              <a:buSzPts val="2800"/>
              <a:buFont typeface="Arial" panose="020B0604020202020204" pitchFamily="34" charset="0"/>
              <a:buChar char="•"/>
            </a:pPr>
            <a:r>
              <a:rPr lang="en-IN" sz="1200" dirty="0" err="1">
                <a:solidFill>
                  <a:srgbClr val="FFFFFF"/>
                </a:solidFill>
              </a:rPr>
              <a:t>fbprophet</a:t>
            </a:r>
            <a:r>
              <a:rPr lang="en-IN" sz="1200" dirty="0">
                <a:solidFill>
                  <a:srgbClr val="FFFFFF"/>
                </a:solidFill>
              </a:rPr>
              <a:t> and </a:t>
            </a:r>
            <a:r>
              <a:rPr lang="en-IN" sz="1200" dirty="0" err="1">
                <a:solidFill>
                  <a:srgbClr val="FFFFFF"/>
                </a:solidFill>
              </a:rPr>
              <a:t>sklearn</a:t>
            </a:r>
            <a:r>
              <a:rPr lang="en-IN" sz="1200" dirty="0">
                <a:solidFill>
                  <a:srgbClr val="FFFFFF"/>
                </a:solidFill>
              </a:rPr>
              <a:t> for machine learning</a:t>
            </a:r>
          </a:p>
          <a:p>
            <a:pPr marL="222250" indent="-171450">
              <a:buClr>
                <a:srgbClr val="FFFFFF"/>
              </a:buClr>
              <a:buSzPts val="2800"/>
              <a:buFont typeface="Arial" panose="020B0604020202020204" pitchFamily="34" charset="0"/>
              <a:buChar char="•"/>
            </a:pPr>
            <a:endParaRPr lang="en-IN" sz="1200" dirty="0">
              <a:solidFill>
                <a:srgbClr val="FFFFFF"/>
              </a:solidFill>
            </a:endParaRPr>
          </a:p>
          <a:p>
            <a:pPr marL="222250" indent="-171450">
              <a:buClr>
                <a:srgbClr val="FFFFFF"/>
              </a:buClr>
              <a:buSzPts val="2800"/>
              <a:buFont typeface="Arial" panose="020B0604020202020204" pitchFamily="34" charset="0"/>
              <a:buChar char="•"/>
            </a:pPr>
            <a:r>
              <a:rPr lang="en-IN" sz="1200" dirty="0">
                <a:solidFill>
                  <a:srgbClr val="FFFFFF"/>
                </a:solidFill>
              </a:rPr>
              <a:t>AWS RDS Postgres, </a:t>
            </a:r>
            <a:r>
              <a:rPr lang="en-IN" sz="1200" dirty="0" err="1">
                <a:solidFill>
                  <a:srgbClr val="FFFFFF"/>
                </a:solidFill>
              </a:rPr>
              <a:t>sqlalchemy</a:t>
            </a:r>
            <a:r>
              <a:rPr lang="en-IN" sz="1200" dirty="0">
                <a:solidFill>
                  <a:srgbClr val="FFFFFF"/>
                </a:solidFill>
              </a:rPr>
              <a:t>  for database connection</a:t>
            </a:r>
          </a:p>
          <a:p>
            <a:pPr marL="222250" indent="-171450">
              <a:buClr>
                <a:srgbClr val="FFFFFF"/>
              </a:buClr>
              <a:buSzPts val="2800"/>
              <a:buFont typeface="Arial" panose="020B0604020202020204" pitchFamily="34" charset="0"/>
              <a:buChar char="•"/>
            </a:pPr>
            <a:endParaRPr lang="en-IN" sz="1200" dirty="0">
              <a:solidFill>
                <a:srgbClr val="FFFFFF"/>
              </a:solidFill>
            </a:endParaRPr>
          </a:p>
          <a:p>
            <a:pPr marL="222250" indent="-171450">
              <a:buClr>
                <a:srgbClr val="FFFFFF"/>
              </a:buClr>
              <a:buSzPts val="2800"/>
              <a:buFont typeface="Arial" panose="020B0604020202020204" pitchFamily="34" charset="0"/>
              <a:buChar char="•"/>
            </a:pPr>
            <a:r>
              <a:rPr lang="en-IN" sz="1200" dirty="0">
                <a:solidFill>
                  <a:srgbClr val="FFFFFF"/>
                </a:solidFill>
              </a:rPr>
              <a:t>Tableau for visualization</a:t>
            </a:r>
          </a:p>
          <a:p>
            <a:pPr marL="457200" lvl="0" indent="-406400" algn="l" rtl="0">
              <a:spcBef>
                <a:spcPts val="0"/>
              </a:spcBef>
              <a:spcAft>
                <a:spcPts val="0"/>
              </a:spcAft>
              <a:buClr>
                <a:srgbClr val="FFFFFF"/>
              </a:buClr>
              <a:buSzPts val="2800"/>
              <a:buChar char="●"/>
            </a:pPr>
            <a:endParaRPr sz="1600" dirty="0">
              <a:solidFill>
                <a:srgbClr val="FFFFFF"/>
              </a:solidFill>
            </a:endParaRPr>
          </a:p>
        </p:txBody>
      </p:sp>
      <p:sp>
        <p:nvSpPr>
          <p:cNvPr id="2" name="Text Placeholder 1">
            <a:extLst>
              <a:ext uri="{FF2B5EF4-FFF2-40B4-BE49-F238E27FC236}">
                <a16:creationId xmlns:a16="http://schemas.microsoft.com/office/drawing/2014/main" id="{3CBBE661-A8AC-4A76-A8CA-3000FBE7B345}"/>
              </a:ext>
            </a:extLst>
          </p:cNvPr>
          <p:cNvSpPr>
            <a:spLocks noGrp="1"/>
          </p:cNvSpPr>
          <p:nvPr>
            <p:ph type="body" idx="2"/>
          </p:nvPr>
        </p:nvSpPr>
        <p:spPr>
          <a:xfrm>
            <a:off x="4643604" y="1776453"/>
            <a:ext cx="3774300" cy="2696325"/>
          </a:xfrm>
        </p:spPr>
        <p:txBody>
          <a:bodyPr/>
          <a:lstStyle/>
          <a:p>
            <a:endParaRPr lang="en-IN" dirty="0"/>
          </a:p>
        </p:txBody>
      </p:sp>
      <p:pic>
        <p:nvPicPr>
          <p:cNvPr id="6" name="Picture 5">
            <a:extLst>
              <a:ext uri="{FF2B5EF4-FFF2-40B4-BE49-F238E27FC236}">
                <a16:creationId xmlns:a16="http://schemas.microsoft.com/office/drawing/2014/main" id="{D72C2260-E4DF-4B7A-8BFC-F539BEBD7152}"/>
              </a:ext>
            </a:extLst>
          </p:cNvPr>
          <p:cNvPicPr>
            <a:picLocks noChangeAspect="1"/>
          </p:cNvPicPr>
          <p:nvPr/>
        </p:nvPicPr>
        <p:blipFill>
          <a:blip r:embed="rId3"/>
          <a:stretch>
            <a:fillRect/>
          </a:stretch>
        </p:blipFill>
        <p:spPr>
          <a:xfrm>
            <a:off x="4951775" y="1803103"/>
            <a:ext cx="3157958" cy="2571750"/>
          </a:xfrm>
          <a:prstGeom prst="rect">
            <a:avLst/>
          </a:prstGeom>
        </p:spPr>
      </p:pic>
    </p:spTree>
    <p:extLst>
      <p:ext uri="{BB962C8B-B14F-4D97-AF65-F5344CB8AC3E}">
        <p14:creationId xmlns:p14="http://schemas.microsoft.com/office/powerpoint/2010/main" val="41254366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82"/>
        <p:cNvGrpSpPr/>
        <p:nvPr/>
      </p:nvGrpSpPr>
      <p:grpSpPr>
        <a:xfrm>
          <a:off x="0" y="0"/>
          <a:ext cx="0" cy="0"/>
          <a:chOff x="0" y="0"/>
          <a:chExt cx="0" cy="0"/>
        </a:xfrm>
      </p:grpSpPr>
      <p:sp>
        <p:nvSpPr>
          <p:cNvPr id="183" name="Google Shape;183;p19"/>
          <p:cNvSpPr txBox="1">
            <a:spLocks noGrp="1"/>
          </p:cNvSpPr>
          <p:nvPr>
            <p:ph type="title"/>
          </p:nvPr>
        </p:nvSpPr>
        <p:spPr>
          <a:xfrm>
            <a:off x="1308150" y="1318650"/>
            <a:ext cx="71100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Table of Contents</a:t>
            </a:r>
            <a:endParaRPr/>
          </a:p>
        </p:txBody>
      </p:sp>
      <p:sp>
        <p:nvSpPr>
          <p:cNvPr id="184" name="Google Shape;184;p19"/>
          <p:cNvSpPr txBox="1"/>
          <p:nvPr/>
        </p:nvSpPr>
        <p:spPr>
          <a:xfrm>
            <a:off x="1293838" y="2303219"/>
            <a:ext cx="16077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a:solidFill>
                  <a:srgbClr val="FFFFFF"/>
                </a:solidFill>
                <a:uFill>
                  <a:noFill/>
                </a:uFill>
                <a:latin typeface="Raleway"/>
                <a:ea typeface="Raleway"/>
                <a:cs typeface="Raleway"/>
                <a:sym typeface="Raleway"/>
                <a:hlinkClick r:id="rId3" action="ppaction://hlinksldjump">
                  <a:extLst>
                    <a:ext uri="{A12FA001-AC4F-418D-AE19-62706E023703}">
                      <ahyp:hlinkClr xmlns:ahyp="http://schemas.microsoft.com/office/drawing/2018/hyperlinkcolor" val="tx"/>
                    </a:ext>
                  </a:extLst>
                </a:hlinkClick>
              </a:rPr>
              <a:t>Overview</a:t>
            </a:r>
            <a:endParaRPr sz="1300">
              <a:solidFill>
                <a:srgbClr val="FFFFFF"/>
              </a:solidFill>
              <a:latin typeface="Raleway"/>
              <a:ea typeface="Raleway"/>
              <a:cs typeface="Raleway"/>
              <a:sym typeface="Raleway"/>
            </a:endParaRPr>
          </a:p>
        </p:txBody>
      </p:sp>
      <p:sp>
        <p:nvSpPr>
          <p:cNvPr id="185" name="Google Shape;185;p19"/>
          <p:cNvSpPr txBox="1"/>
          <p:nvPr/>
        </p:nvSpPr>
        <p:spPr>
          <a:xfrm>
            <a:off x="1293838" y="2704919"/>
            <a:ext cx="16077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a:solidFill>
                  <a:schemeClr val="lt1"/>
                </a:solidFill>
                <a:uFill>
                  <a:noFill/>
                </a:uFill>
                <a:latin typeface="Raleway"/>
                <a:ea typeface="Raleway"/>
                <a:cs typeface="Raleway"/>
                <a:sym typeface="Raleway"/>
                <a:hlinkClick r:id="" action="ppaction://noaction">
                  <a:extLst>
                    <a:ext uri="{A12FA001-AC4F-418D-AE19-62706E023703}">
                      <ahyp:hlinkClr xmlns:ahyp="http://schemas.microsoft.com/office/drawing/2018/hyperlinkcolor" val="tx"/>
                    </a:ext>
                  </a:extLst>
                </a:hlinkClick>
              </a:rPr>
              <a:t>ESG Trends</a:t>
            </a:r>
            <a:endParaRPr sz="1300">
              <a:solidFill>
                <a:srgbClr val="FFFFFF"/>
              </a:solidFill>
              <a:latin typeface="Raleway"/>
              <a:ea typeface="Raleway"/>
              <a:cs typeface="Raleway"/>
              <a:sym typeface="Raleway"/>
            </a:endParaRPr>
          </a:p>
        </p:txBody>
      </p:sp>
      <p:sp>
        <p:nvSpPr>
          <p:cNvPr id="186" name="Google Shape;186;p19">
            <a:hlinkClick r:id="rId4" action="ppaction://hlinksldjump"/>
          </p:cNvPr>
          <p:cNvSpPr txBox="1"/>
          <p:nvPr/>
        </p:nvSpPr>
        <p:spPr>
          <a:xfrm>
            <a:off x="1293838" y="3106619"/>
            <a:ext cx="16077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dirty="0">
                <a:solidFill>
                  <a:schemeClr val="lt1"/>
                </a:solidFill>
                <a:uFill>
                  <a:noFill/>
                </a:uFill>
                <a:latin typeface="Raleway"/>
                <a:ea typeface="Raleway"/>
                <a:cs typeface="Raleway"/>
                <a:sym typeface="Raleway"/>
                <a:hlinkClick r:id="rId4" action="ppaction://hlinksldjump">
                  <a:extLst>
                    <a:ext uri="{A12FA001-AC4F-418D-AE19-62706E023703}">
                      <ahyp:hlinkClr xmlns:ahyp="http://schemas.microsoft.com/office/drawing/2018/hyperlinkcolor" val="tx"/>
                    </a:ext>
                  </a:extLst>
                </a:hlinkClick>
              </a:rPr>
              <a:t>Data Source</a:t>
            </a:r>
            <a:endParaRPr sz="1300" dirty="0">
              <a:solidFill>
                <a:srgbClr val="FFFFFF"/>
              </a:solidFill>
              <a:latin typeface="Raleway"/>
              <a:ea typeface="Raleway"/>
              <a:cs typeface="Raleway"/>
              <a:sym typeface="Raleway"/>
            </a:endParaRPr>
          </a:p>
        </p:txBody>
      </p:sp>
      <p:sp>
        <p:nvSpPr>
          <p:cNvPr id="187" name="Google Shape;187;p19">
            <a:hlinkClick r:id="rId5" action="ppaction://hlinksldjump"/>
          </p:cNvPr>
          <p:cNvSpPr txBox="1"/>
          <p:nvPr/>
        </p:nvSpPr>
        <p:spPr>
          <a:xfrm>
            <a:off x="1293838" y="3508319"/>
            <a:ext cx="16077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dirty="0">
                <a:solidFill>
                  <a:schemeClr val="lt1"/>
                </a:solidFill>
                <a:uFill>
                  <a:noFill/>
                </a:uFill>
                <a:latin typeface="Raleway"/>
                <a:ea typeface="Raleway"/>
                <a:cs typeface="Raleway"/>
                <a:sym typeface="Raleway"/>
              </a:rPr>
              <a:t>Questions to answer</a:t>
            </a:r>
            <a:endParaRPr sz="1300" dirty="0">
              <a:solidFill>
                <a:srgbClr val="FFFFFF"/>
              </a:solidFill>
              <a:latin typeface="Raleway"/>
              <a:ea typeface="Raleway"/>
              <a:cs typeface="Raleway"/>
              <a:sym typeface="Raleway"/>
            </a:endParaRPr>
          </a:p>
        </p:txBody>
      </p:sp>
      <p:sp>
        <p:nvSpPr>
          <p:cNvPr id="188" name="Google Shape;188;p19"/>
          <p:cNvSpPr txBox="1"/>
          <p:nvPr/>
        </p:nvSpPr>
        <p:spPr>
          <a:xfrm>
            <a:off x="3448425" y="2303225"/>
            <a:ext cx="18324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dirty="0">
                <a:solidFill>
                  <a:srgbClr val="FFFFFF"/>
                </a:solidFill>
                <a:uFill>
                  <a:noFill/>
                </a:uFill>
                <a:latin typeface="Raleway"/>
                <a:ea typeface="Raleway"/>
                <a:cs typeface="Raleway"/>
                <a:sym typeface="Raleway"/>
              </a:rPr>
              <a:t>Project objective</a:t>
            </a:r>
            <a:endParaRPr sz="1300" dirty="0">
              <a:solidFill>
                <a:srgbClr val="FFFFFF"/>
              </a:solidFill>
              <a:latin typeface="Raleway"/>
              <a:ea typeface="Raleway"/>
              <a:cs typeface="Raleway"/>
              <a:sym typeface="Raleway"/>
            </a:endParaRPr>
          </a:p>
        </p:txBody>
      </p:sp>
      <p:sp>
        <p:nvSpPr>
          <p:cNvPr id="189" name="Google Shape;189;p19"/>
          <p:cNvSpPr txBox="1"/>
          <p:nvPr/>
        </p:nvSpPr>
        <p:spPr>
          <a:xfrm>
            <a:off x="3448432" y="2704919"/>
            <a:ext cx="16347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dirty="0">
                <a:solidFill>
                  <a:srgbClr val="FFFFFF"/>
                </a:solidFill>
                <a:uFill>
                  <a:noFill/>
                </a:uFill>
                <a:latin typeface="Raleway"/>
                <a:ea typeface="Raleway"/>
                <a:cs typeface="Raleway"/>
                <a:sym typeface="Raleway"/>
              </a:rPr>
              <a:t>Data Exploration</a:t>
            </a:r>
            <a:endParaRPr sz="1300" dirty="0">
              <a:solidFill>
                <a:srgbClr val="FFFFFF"/>
              </a:solidFill>
              <a:latin typeface="Raleway"/>
              <a:ea typeface="Raleway"/>
              <a:cs typeface="Raleway"/>
              <a:sym typeface="Raleway"/>
            </a:endParaRPr>
          </a:p>
        </p:txBody>
      </p:sp>
      <p:sp>
        <p:nvSpPr>
          <p:cNvPr id="190" name="Google Shape;190;p19"/>
          <p:cNvSpPr txBox="1"/>
          <p:nvPr/>
        </p:nvSpPr>
        <p:spPr>
          <a:xfrm>
            <a:off x="3448432" y="3106619"/>
            <a:ext cx="16347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dirty="0">
                <a:solidFill>
                  <a:srgbClr val="FFFFFF"/>
                </a:solidFill>
                <a:uFill>
                  <a:noFill/>
                </a:uFill>
                <a:latin typeface="Raleway"/>
                <a:ea typeface="Raleway"/>
                <a:cs typeface="Raleway"/>
                <a:sym typeface="Raleway"/>
              </a:rPr>
              <a:t>Analysis</a:t>
            </a:r>
            <a:endParaRPr sz="1300" dirty="0">
              <a:solidFill>
                <a:srgbClr val="FFFFFF"/>
              </a:solidFill>
              <a:latin typeface="Raleway"/>
              <a:ea typeface="Raleway"/>
              <a:cs typeface="Raleway"/>
              <a:sym typeface="Raleway"/>
            </a:endParaRPr>
          </a:p>
        </p:txBody>
      </p:sp>
      <p:sp>
        <p:nvSpPr>
          <p:cNvPr id="191" name="Google Shape;191;p19"/>
          <p:cNvSpPr txBox="1"/>
          <p:nvPr/>
        </p:nvSpPr>
        <p:spPr>
          <a:xfrm>
            <a:off x="3448432" y="3508319"/>
            <a:ext cx="16347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dirty="0">
                <a:solidFill>
                  <a:srgbClr val="FFFFFF"/>
                </a:solidFill>
                <a:uFill>
                  <a:noFill/>
                </a:uFill>
                <a:latin typeface="Raleway"/>
                <a:ea typeface="Raleway"/>
                <a:cs typeface="Raleway"/>
                <a:sym typeface="Raleway"/>
              </a:rPr>
              <a:t>Tools used in the project</a:t>
            </a:r>
            <a:endParaRPr sz="1300" dirty="0">
              <a:solidFill>
                <a:srgbClr val="FFFFFF"/>
              </a:solidFill>
              <a:latin typeface="Raleway"/>
              <a:ea typeface="Raleway"/>
              <a:cs typeface="Raleway"/>
              <a:sym typeface="Raleway"/>
            </a:endParaRPr>
          </a:p>
        </p:txBody>
      </p:sp>
      <p:sp>
        <p:nvSpPr>
          <p:cNvPr id="192" name="Google Shape;192;p19"/>
          <p:cNvSpPr txBox="1"/>
          <p:nvPr/>
        </p:nvSpPr>
        <p:spPr>
          <a:xfrm>
            <a:off x="5611135" y="2303219"/>
            <a:ext cx="12411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dirty="0">
                <a:solidFill>
                  <a:srgbClr val="FFFFFF"/>
                </a:solidFill>
                <a:uFill>
                  <a:noFill/>
                </a:uFill>
                <a:latin typeface="Raleway"/>
                <a:ea typeface="Raleway"/>
                <a:cs typeface="Raleway"/>
                <a:sym typeface="Raleway"/>
                <a:hlinkClick r:id="rId6" action="ppaction://hlinksldjump">
                  <a:extLst>
                    <a:ext uri="{A12FA001-AC4F-418D-AE19-62706E023703}">
                      <ahyp:hlinkClr xmlns:ahyp="http://schemas.microsoft.com/office/drawing/2018/hyperlinkcolor" val="tx"/>
                    </a:ext>
                  </a:extLst>
                </a:hlinkClick>
              </a:rPr>
              <a:t>Deliverables</a:t>
            </a:r>
            <a:endParaRPr sz="1300" dirty="0">
              <a:solidFill>
                <a:srgbClr val="FFFFFF"/>
              </a:solidFill>
              <a:latin typeface="Raleway"/>
              <a:ea typeface="Raleway"/>
              <a:cs typeface="Raleway"/>
              <a:sym typeface="Raleway"/>
            </a:endParaRPr>
          </a:p>
        </p:txBody>
      </p:sp>
      <p:sp>
        <p:nvSpPr>
          <p:cNvPr id="193" name="Google Shape;193;p19"/>
          <p:cNvSpPr txBox="1"/>
          <p:nvPr/>
        </p:nvSpPr>
        <p:spPr>
          <a:xfrm>
            <a:off x="5611135" y="2704919"/>
            <a:ext cx="12411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dirty="0">
                <a:solidFill>
                  <a:srgbClr val="FFFFFF"/>
                </a:solidFill>
                <a:uFill>
                  <a:noFill/>
                </a:uFill>
                <a:latin typeface="Raleway"/>
                <a:ea typeface="Raleway"/>
                <a:cs typeface="Raleway"/>
                <a:sym typeface="Raleway"/>
                <a:hlinkClick r:id="rId7" action="ppaction://hlinksldjump">
                  <a:extLst>
                    <a:ext uri="{A12FA001-AC4F-418D-AE19-62706E023703}">
                      <ahyp:hlinkClr xmlns:ahyp="http://schemas.microsoft.com/office/drawing/2018/hyperlinkcolor" val="tx"/>
                    </a:ext>
                  </a:extLst>
                </a:hlinkClick>
              </a:rPr>
              <a:t>Vision</a:t>
            </a:r>
            <a:endParaRPr sz="1300" dirty="0">
              <a:solidFill>
                <a:srgbClr val="FFFFFF"/>
              </a:solidFill>
              <a:latin typeface="Raleway"/>
              <a:ea typeface="Raleway"/>
              <a:cs typeface="Raleway"/>
              <a:sym typeface="Raleway"/>
            </a:endParaRPr>
          </a:p>
        </p:txBody>
      </p:sp>
      <p:sp>
        <p:nvSpPr>
          <p:cNvPr id="194" name="Google Shape;194;p19"/>
          <p:cNvSpPr txBox="1"/>
          <p:nvPr/>
        </p:nvSpPr>
        <p:spPr>
          <a:xfrm>
            <a:off x="5611135" y="3106619"/>
            <a:ext cx="12411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dirty="0">
                <a:solidFill>
                  <a:srgbClr val="FFFFFF"/>
                </a:solidFill>
                <a:uFill>
                  <a:noFill/>
                </a:uFill>
                <a:latin typeface="Raleway"/>
                <a:ea typeface="Raleway"/>
                <a:cs typeface="Raleway"/>
                <a:sym typeface="Raleway"/>
              </a:rPr>
              <a:t>References</a:t>
            </a:r>
            <a:endParaRPr sz="1300" dirty="0">
              <a:solidFill>
                <a:srgbClr val="FFFFFF"/>
              </a:solidFill>
              <a:latin typeface="Raleway"/>
              <a:ea typeface="Raleway"/>
              <a:cs typeface="Raleway"/>
              <a:sym typeface="Raleway"/>
            </a:endParaRPr>
          </a:p>
        </p:txBody>
      </p:sp>
      <p:sp>
        <p:nvSpPr>
          <p:cNvPr id="195" name="Google Shape;195;p19"/>
          <p:cNvSpPr/>
          <p:nvPr/>
        </p:nvSpPr>
        <p:spPr>
          <a:xfrm>
            <a:off x="1262725" y="136500"/>
            <a:ext cx="1360200" cy="2049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A15565B6-9B29-4431-90B6-757584D7B773}"/>
              </a:ext>
            </a:extLst>
          </p:cNvPr>
          <p:cNvSpPr txBox="1"/>
          <p:nvPr/>
        </p:nvSpPr>
        <p:spPr>
          <a:xfrm>
            <a:off x="5630026" y="3508319"/>
            <a:ext cx="1130751" cy="292388"/>
          </a:xfrm>
          <a:prstGeom prst="rect">
            <a:avLst/>
          </a:prstGeom>
          <a:noFill/>
        </p:spPr>
        <p:txBody>
          <a:bodyPr wrap="square" rtlCol="0">
            <a:spAutoFit/>
          </a:bodyPr>
          <a:lstStyle/>
          <a:p>
            <a:r>
              <a:rPr lang="en-IN" sz="1300" dirty="0">
                <a:solidFill>
                  <a:schemeClr val="bg1"/>
                </a:solidFill>
                <a:latin typeface="Raleway" pitchFamily="2" charset="0"/>
              </a:rPr>
              <a:t>Team</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155DD-8F14-4054-8F3D-958FE0445DFC}"/>
              </a:ext>
            </a:extLst>
          </p:cNvPr>
          <p:cNvSpPr>
            <a:spLocks noGrp="1"/>
          </p:cNvSpPr>
          <p:nvPr>
            <p:ph type="title"/>
          </p:nvPr>
        </p:nvSpPr>
        <p:spPr>
          <a:xfrm>
            <a:off x="729450" y="1322450"/>
            <a:ext cx="2986207" cy="1518600"/>
          </a:xfrm>
        </p:spPr>
        <p:txBody>
          <a:bodyPr/>
          <a:lstStyle/>
          <a:p>
            <a:r>
              <a:rPr lang="en-IN" dirty="0"/>
              <a:t>Deliverables</a:t>
            </a:r>
          </a:p>
        </p:txBody>
      </p:sp>
      <p:pic>
        <p:nvPicPr>
          <p:cNvPr id="4" name="Picture 3" descr="Project Deliverables">
            <a:extLst>
              <a:ext uri="{FF2B5EF4-FFF2-40B4-BE49-F238E27FC236}">
                <a16:creationId xmlns:a16="http://schemas.microsoft.com/office/drawing/2014/main" id="{689B9905-09FE-43E8-98F9-963A9AA37856}"/>
              </a:ext>
            </a:extLst>
          </p:cNvPr>
          <p:cNvPicPr>
            <a:picLocks noChangeAspect="1"/>
          </p:cNvPicPr>
          <p:nvPr/>
        </p:nvPicPr>
        <p:blipFill>
          <a:blip r:embed="rId2"/>
          <a:stretch>
            <a:fillRect/>
          </a:stretch>
        </p:blipFill>
        <p:spPr>
          <a:xfrm>
            <a:off x="4463943" y="545646"/>
            <a:ext cx="3950607" cy="3950607"/>
          </a:xfrm>
          <a:prstGeom prst="rect">
            <a:avLst/>
          </a:prstGeom>
        </p:spPr>
      </p:pic>
    </p:spTree>
    <p:extLst>
      <p:ext uri="{BB962C8B-B14F-4D97-AF65-F5344CB8AC3E}">
        <p14:creationId xmlns:p14="http://schemas.microsoft.com/office/powerpoint/2010/main" val="360453138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29"/>
          <p:cNvSpPr txBox="1">
            <a:spLocks noGrp="1"/>
          </p:cNvSpPr>
          <p:nvPr>
            <p:ph type="title"/>
          </p:nvPr>
        </p:nvSpPr>
        <p:spPr>
          <a:xfrm>
            <a:off x="730000" y="1318650"/>
            <a:ext cx="35547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00000"/>
                </a:solidFill>
              </a:rPr>
              <a:t>Database </a:t>
            </a:r>
            <a:endParaRPr>
              <a:solidFill>
                <a:srgbClr val="000000"/>
              </a:solidFill>
            </a:endParaRPr>
          </a:p>
          <a:p>
            <a:pPr marL="0" lvl="0" indent="0" algn="l" rtl="0">
              <a:spcBef>
                <a:spcPts val="0"/>
              </a:spcBef>
              <a:spcAft>
                <a:spcPts val="0"/>
              </a:spcAft>
              <a:buNone/>
            </a:pPr>
            <a:r>
              <a:rPr lang="en-GB">
                <a:solidFill>
                  <a:srgbClr val="000000"/>
                </a:solidFill>
              </a:rPr>
              <a:t>Framework</a:t>
            </a:r>
            <a:endParaRPr/>
          </a:p>
        </p:txBody>
      </p:sp>
      <p:sp>
        <p:nvSpPr>
          <p:cNvPr id="271" name="Google Shape;271;p29"/>
          <p:cNvSpPr txBox="1">
            <a:spLocks noGrp="1"/>
          </p:cNvSpPr>
          <p:nvPr>
            <p:ph type="body" idx="1"/>
          </p:nvPr>
        </p:nvSpPr>
        <p:spPr>
          <a:xfrm>
            <a:off x="721225" y="2434125"/>
            <a:ext cx="2155800" cy="257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solidFill>
                  <a:srgbClr val="24292E"/>
                </a:solidFill>
                <a:highlight>
                  <a:srgbClr val="FFFFFF"/>
                </a:highlight>
                <a:latin typeface="Arial"/>
                <a:ea typeface="Arial"/>
                <a:cs typeface="Arial"/>
                <a:sym typeface="Arial"/>
              </a:rPr>
              <a:t>Our Database contains:</a:t>
            </a:r>
            <a:endParaRPr b="1">
              <a:solidFill>
                <a:srgbClr val="24292E"/>
              </a:solidFill>
              <a:highlight>
                <a:srgbClr val="FFFFFF"/>
              </a:highlight>
              <a:latin typeface="Arial"/>
              <a:ea typeface="Arial"/>
              <a:cs typeface="Arial"/>
              <a:sym typeface="Arial"/>
            </a:endParaRPr>
          </a:p>
          <a:p>
            <a:pPr marL="457200" lvl="0" indent="-304800" algn="l" rtl="0">
              <a:spcBef>
                <a:spcPts val="1600"/>
              </a:spcBef>
              <a:spcAft>
                <a:spcPts val="0"/>
              </a:spcAft>
              <a:buClr>
                <a:srgbClr val="24292E"/>
              </a:buClr>
              <a:buSzPts val="1200"/>
              <a:buFont typeface="Arial"/>
              <a:buChar char="●"/>
            </a:pPr>
            <a:r>
              <a:rPr lang="en-GB" sz="1200">
                <a:solidFill>
                  <a:srgbClr val="24292E"/>
                </a:solidFill>
                <a:highlight>
                  <a:srgbClr val="FFFFFF"/>
                </a:highlight>
                <a:latin typeface="Arial"/>
                <a:ea typeface="Arial"/>
                <a:cs typeface="Arial"/>
                <a:sym typeface="Arial"/>
              </a:rPr>
              <a:t>stocks</a:t>
            </a:r>
            <a:endParaRPr sz="1200">
              <a:solidFill>
                <a:srgbClr val="24292E"/>
              </a:solidFill>
              <a:highlight>
                <a:srgbClr val="FFFFFF"/>
              </a:highlight>
              <a:latin typeface="Arial"/>
              <a:ea typeface="Arial"/>
              <a:cs typeface="Arial"/>
              <a:sym typeface="Arial"/>
            </a:endParaRPr>
          </a:p>
          <a:p>
            <a:pPr marL="457200" lvl="0" indent="-304800" algn="l" rtl="0">
              <a:spcBef>
                <a:spcPts val="0"/>
              </a:spcBef>
              <a:spcAft>
                <a:spcPts val="0"/>
              </a:spcAft>
              <a:buClr>
                <a:srgbClr val="24292E"/>
              </a:buClr>
              <a:buSzPts val="1200"/>
              <a:buFont typeface="Arial"/>
              <a:buChar char="●"/>
            </a:pPr>
            <a:r>
              <a:rPr lang="en-GB" sz="1200">
                <a:solidFill>
                  <a:srgbClr val="24292E"/>
                </a:solidFill>
                <a:highlight>
                  <a:srgbClr val="FFFFFF"/>
                </a:highlight>
                <a:latin typeface="Arial"/>
                <a:ea typeface="Arial"/>
                <a:cs typeface="Arial"/>
                <a:sym typeface="Arial"/>
              </a:rPr>
              <a:t>controversy_type</a:t>
            </a:r>
            <a:endParaRPr sz="1200">
              <a:solidFill>
                <a:srgbClr val="24292E"/>
              </a:solidFill>
              <a:highlight>
                <a:srgbClr val="FFFFFF"/>
              </a:highlight>
              <a:latin typeface="Arial"/>
              <a:ea typeface="Arial"/>
              <a:cs typeface="Arial"/>
              <a:sym typeface="Arial"/>
            </a:endParaRPr>
          </a:p>
          <a:p>
            <a:pPr marL="457200" lvl="0" indent="-304800" algn="l" rtl="0">
              <a:spcBef>
                <a:spcPts val="0"/>
              </a:spcBef>
              <a:spcAft>
                <a:spcPts val="0"/>
              </a:spcAft>
              <a:buClr>
                <a:srgbClr val="24292E"/>
              </a:buClr>
              <a:buSzPts val="1200"/>
              <a:buFont typeface="Arial"/>
              <a:buChar char="●"/>
            </a:pPr>
            <a:r>
              <a:rPr lang="en-GB" sz="1200">
                <a:solidFill>
                  <a:srgbClr val="24292E"/>
                </a:solidFill>
                <a:highlight>
                  <a:srgbClr val="FFFFFF"/>
                </a:highlight>
                <a:latin typeface="Arial"/>
                <a:ea typeface="Arial"/>
                <a:cs typeface="Arial"/>
                <a:sym typeface="Arial"/>
              </a:rPr>
              <a:t>business_controversy</a:t>
            </a:r>
            <a:endParaRPr sz="1200">
              <a:solidFill>
                <a:srgbClr val="24292E"/>
              </a:solidFill>
              <a:highlight>
                <a:srgbClr val="FFFFFF"/>
              </a:highlight>
              <a:latin typeface="Arial"/>
              <a:ea typeface="Arial"/>
              <a:cs typeface="Arial"/>
              <a:sym typeface="Arial"/>
            </a:endParaRPr>
          </a:p>
          <a:p>
            <a:pPr marL="457200" lvl="0" indent="-304800" algn="l" rtl="0">
              <a:spcBef>
                <a:spcPts val="0"/>
              </a:spcBef>
              <a:spcAft>
                <a:spcPts val="0"/>
              </a:spcAft>
              <a:buClr>
                <a:srgbClr val="24292E"/>
              </a:buClr>
              <a:buSzPts val="1200"/>
              <a:buFont typeface="Arial"/>
              <a:buChar char="●"/>
            </a:pPr>
            <a:r>
              <a:rPr lang="en-GB" sz="1200">
                <a:solidFill>
                  <a:srgbClr val="24292E"/>
                </a:solidFill>
                <a:highlight>
                  <a:srgbClr val="FFFFFF"/>
                </a:highlight>
                <a:latin typeface="Arial"/>
                <a:ea typeface="Arial"/>
                <a:cs typeface="Arial"/>
                <a:sym typeface="Arial"/>
              </a:rPr>
              <a:t>esg_full</a:t>
            </a:r>
            <a:endParaRPr sz="1200">
              <a:solidFill>
                <a:srgbClr val="24292E"/>
              </a:solidFill>
              <a:highlight>
                <a:srgbClr val="FFFFFF"/>
              </a:highlight>
              <a:latin typeface="Arial"/>
              <a:ea typeface="Arial"/>
              <a:cs typeface="Arial"/>
              <a:sym typeface="Arial"/>
            </a:endParaRPr>
          </a:p>
          <a:p>
            <a:pPr marL="457200" lvl="0" indent="-304800" algn="l" rtl="0">
              <a:spcBef>
                <a:spcPts val="0"/>
              </a:spcBef>
              <a:spcAft>
                <a:spcPts val="0"/>
              </a:spcAft>
              <a:buClr>
                <a:srgbClr val="24292E"/>
              </a:buClr>
              <a:buSzPts val="1200"/>
              <a:buFont typeface="Arial"/>
              <a:buChar char="●"/>
            </a:pPr>
            <a:r>
              <a:rPr lang="en-GB" sz="1200">
                <a:solidFill>
                  <a:srgbClr val="24292E"/>
                </a:solidFill>
                <a:highlight>
                  <a:srgbClr val="FFFFFF"/>
                </a:highlight>
                <a:latin typeface="Arial"/>
                <a:ea typeface="Arial"/>
                <a:cs typeface="Arial"/>
                <a:sym typeface="Arial"/>
              </a:rPr>
              <a:t>stock_details</a:t>
            </a:r>
            <a:endParaRPr sz="1200">
              <a:solidFill>
                <a:srgbClr val="24292E"/>
              </a:solidFill>
              <a:highlight>
                <a:srgbClr val="FFFFFF"/>
              </a:highlight>
              <a:latin typeface="Arial"/>
              <a:ea typeface="Arial"/>
              <a:cs typeface="Arial"/>
              <a:sym typeface="Arial"/>
            </a:endParaRPr>
          </a:p>
        </p:txBody>
      </p:sp>
      <p:pic>
        <p:nvPicPr>
          <p:cNvPr id="272" name="Google Shape;272;p29"/>
          <p:cNvPicPr preferRelativeResize="0"/>
          <p:nvPr/>
        </p:nvPicPr>
        <p:blipFill rotWithShape="1">
          <a:blip r:embed="rId3">
            <a:alphaModFix/>
          </a:blip>
          <a:srcRect r="1970" b="2515"/>
          <a:stretch/>
        </p:blipFill>
        <p:spPr>
          <a:xfrm>
            <a:off x="2876950" y="916775"/>
            <a:ext cx="6160851" cy="3961749"/>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31"/>
          <p:cNvSpPr txBox="1">
            <a:spLocks noGrp="1"/>
          </p:cNvSpPr>
          <p:nvPr>
            <p:ph type="title"/>
          </p:nvPr>
        </p:nvSpPr>
        <p:spPr>
          <a:xfrm>
            <a:off x="730000" y="1318650"/>
            <a:ext cx="35547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00000"/>
                </a:solidFill>
              </a:rPr>
              <a:t>ETL Pipeline</a:t>
            </a:r>
            <a:endParaRPr/>
          </a:p>
        </p:txBody>
      </p:sp>
      <p:pic>
        <p:nvPicPr>
          <p:cNvPr id="304" name="Google Shape;304;p31"/>
          <p:cNvPicPr preferRelativeResize="0"/>
          <p:nvPr/>
        </p:nvPicPr>
        <p:blipFill rotWithShape="1">
          <a:blip r:embed="rId3">
            <a:alphaModFix/>
          </a:blip>
          <a:srcRect t="15916"/>
          <a:stretch/>
        </p:blipFill>
        <p:spPr>
          <a:xfrm>
            <a:off x="1372913" y="1835950"/>
            <a:ext cx="6398175" cy="3141950"/>
          </a:xfrm>
          <a:prstGeom prst="rect">
            <a:avLst/>
          </a:prstGeom>
          <a:noFill/>
          <a:ln w="9525" cap="flat" cmpd="sng">
            <a:solidFill>
              <a:srgbClr val="000000"/>
            </a:solidFill>
            <a:prstDash val="solid"/>
            <a:round/>
            <a:headEnd type="none" w="sm" len="sm"/>
            <a:tailEnd type="none" w="sm" len="sm"/>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28"/>
        <p:cNvGrpSpPr/>
        <p:nvPr/>
      </p:nvGrpSpPr>
      <p:grpSpPr>
        <a:xfrm>
          <a:off x="0" y="0"/>
          <a:ext cx="0" cy="0"/>
          <a:chOff x="0" y="0"/>
          <a:chExt cx="0" cy="0"/>
        </a:xfrm>
      </p:grpSpPr>
      <p:sp>
        <p:nvSpPr>
          <p:cNvPr id="529" name="Google Shape;529;p34"/>
          <p:cNvSpPr txBox="1">
            <a:spLocks noGrp="1"/>
          </p:cNvSpPr>
          <p:nvPr>
            <p:ph type="title"/>
          </p:nvPr>
        </p:nvSpPr>
        <p:spPr>
          <a:xfrm>
            <a:off x="729999" y="1318650"/>
            <a:ext cx="7477829" cy="125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solidFill>
                  <a:srgbClr val="000000"/>
                </a:solidFill>
              </a:rPr>
              <a:t>Machine Learning for Stock prediction</a:t>
            </a:r>
            <a:endParaRPr dirty="0"/>
          </a:p>
        </p:txBody>
      </p:sp>
      <p:sp>
        <p:nvSpPr>
          <p:cNvPr id="530" name="Google Shape;530;p34"/>
          <p:cNvSpPr txBox="1">
            <a:spLocks noGrp="1"/>
          </p:cNvSpPr>
          <p:nvPr>
            <p:ph type="body" idx="1"/>
          </p:nvPr>
        </p:nvSpPr>
        <p:spPr>
          <a:xfrm>
            <a:off x="721225" y="1907600"/>
            <a:ext cx="7977900" cy="252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200" dirty="0">
                <a:solidFill>
                  <a:srgbClr val="24292E"/>
                </a:solidFill>
                <a:highlight>
                  <a:srgbClr val="FFFFFF"/>
                </a:highlight>
                <a:latin typeface="Arial"/>
                <a:ea typeface="Arial"/>
                <a:cs typeface="Arial"/>
                <a:sym typeface="Arial"/>
              </a:rPr>
              <a:t>Our first model was linear regression which could not predict stocks beyond a few days due to trends and non-linearity, so finally </a:t>
            </a:r>
            <a:r>
              <a:rPr lang="en-GB" sz="1200" dirty="0" err="1">
                <a:solidFill>
                  <a:srgbClr val="24292E"/>
                </a:solidFill>
                <a:highlight>
                  <a:srgbClr val="FFFFFF"/>
                </a:highlight>
                <a:latin typeface="Arial"/>
                <a:ea typeface="Arial"/>
                <a:cs typeface="Arial"/>
                <a:sym typeface="Arial"/>
              </a:rPr>
              <a:t>fbprophet</a:t>
            </a:r>
            <a:r>
              <a:rPr lang="en-GB" sz="1200" dirty="0">
                <a:solidFill>
                  <a:srgbClr val="24292E"/>
                </a:solidFill>
                <a:highlight>
                  <a:srgbClr val="FFFFFF"/>
                </a:highlight>
                <a:latin typeface="Arial"/>
                <a:ea typeface="Arial"/>
                <a:cs typeface="Arial"/>
                <a:sym typeface="Arial"/>
              </a:rPr>
              <a:t> was chosen</a:t>
            </a:r>
          </a:p>
          <a:p>
            <a:pPr marL="0" lvl="0" indent="0" algn="l" rtl="0">
              <a:spcBef>
                <a:spcPts val="0"/>
              </a:spcBef>
              <a:spcAft>
                <a:spcPts val="0"/>
              </a:spcAft>
              <a:buNone/>
            </a:pPr>
            <a:r>
              <a:rPr lang="en-GB" sz="1200" dirty="0">
                <a:solidFill>
                  <a:srgbClr val="202122"/>
                </a:solidFill>
                <a:latin typeface="Arial"/>
                <a:ea typeface="Arial"/>
                <a:cs typeface="Arial"/>
                <a:sym typeface="Arial"/>
              </a:rPr>
              <a:t>Benefits: </a:t>
            </a:r>
            <a:endParaRPr sz="1200" dirty="0">
              <a:solidFill>
                <a:srgbClr val="202122"/>
              </a:solidFill>
              <a:latin typeface="Arial"/>
              <a:ea typeface="Arial"/>
              <a:cs typeface="Arial"/>
              <a:sym typeface="Arial"/>
            </a:endParaRPr>
          </a:p>
          <a:p>
            <a:pPr lvl="1">
              <a:spcBef>
                <a:spcPts val="0"/>
              </a:spcBef>
              <a:buClr>
                <a:srgbClr val="202122"/>
              </a:buClr>
              <a:buFont typeface="Arial"/>
              <a:buChar char="○"/>
            </a:pPr>
            <a:r>
              <a:rPr lang="en-US" b="0" i="0" dirty="0">
                <a:solidFill>
                  <a:srgbClr val="000000"/>
                </a:solidFill>
                <a:effectLst/>
                <a:latin typeface="Helvetica Neue"/>
              </a:rPr>
              <a:t>It does not require much prior knowledge of forecasting time series data</a:t>
            </a:r>
          </a:p>
          <a:p>
            <a:pPr lvl="1">
              <a:spcBef>
                <a:spcPts val="0"/>
              </a:spcBef>
              <a:buClr>
                <a:srgbClr val="202122"/>
              </a:buClr>
              <a:buFont typeface="Arial"/>
              <a:buChar char="○"/>
            </a:pPr>
            <a:r>
              <a:rPr lang="en-US" b="0" i="0" dirty="0">
                <a:solidFill>
                  <a:srgbClr val="000000"/>
                </a:solidFill>
                <a:effectLst/>
                <a:latin typeface="Helvetica Neue"/>
              </a:rPr>
              <a:t>Based on an additive model where non-linear trends are fit with yearly, weekly, and daily seasonality, plus holiday effects.</a:t>
            </a:r>
          </a:p>
          <a:p>
            <a:pPr lvl="1">
              <a:spcBef>
                <a:spcPts val="0"/>
              </a:spcBef>
              <a:buClr>
                <a:srgbClr val="202122"/>
              </a:buClr>
              <a:buFont typeface="Arial"/>
              <a:buChar char="○"/>
            </a:pPr>
            <a:r>
              <a:rPr lang="en-US" b="0" i="0" dirty="0">
                <a:solidFill>
                  <a:srgbClr val="000000"/>
                </a:solidFill>
                <a:effectLst/>
                <a:latin typeface="Helvetica Neue"/>
              </a:rPr>
              <a:t>Prophet is robust to missing data and shifts in the trend, and typically handles outliers well.</a:t>
            </a:r>
          </a:p>
          <a:p>
            <a:pPr marL="0" indent="0">
              <a:buNone/>
            </a:pPr>
            <a:r>
              <a:rPr lang="en-US" sz="1200" dirty="0">
                <a:solidFill>
                  <a:srgbClr val="202122"/>
                </a:solidFill>
                <a:latin typeface="Arial"/>
                <a:cs typeface="Arial"/>
                <a:sym typeface="Arial"/>
              </a:rPr>
              <a:t>Limitations:</a:t>
            </a:r>
          </a:p>
          <a:p>
            <a:pPr lvl="1">
              <a:spcBef>
                <a:spcPts val="0"/>
              </a:spcBef>
              <a:buClr>
                <a:srgbClr val="202122"/>
              </a:buClr>
              <a:buFont typeface="Arial"/>
              <a:buChar char="○"/>
            </a:pPr>
            <a:r>
              <a:rPr lang="en-US" b="0" i="0" dirty="0">
                <a:solidFill>
                  <a:srgbClr val="000000"/>
                </a:solidFill>
                <a:effectLst/>
                <a:latin typeface="Helvetica Neue"/>
              </a:rPr>
              <a:t>Prophet is generally recommended only for time series where the only informative signals are trends, and the residuals are just noise.</a:t>
            </a:r>
          </a:p>
          <a:p>
            <a:pPr lvl="1">
              <a:spcBef>
                <a:spcPts val="0"/>
              </a:spcBef>
              <a:buClr>
                <a:srgbClr val="202122"/>
              </a:buClr>
              <a:buFont typeface="Arial"/>
              <a:buChar char="○"/>
            </a:pPr>
            <a:r>
              <a:rPr lang="en-US" dirty="0">
                <a:solidFill>
                  <a:srgbClr val="000000"/>
                </a:solidFill>
                <a:latin typeface="Helvetica Neue"/>
              </a:rPr>
              <a:t>There are other models like ARIMA can </a:t>
            </a:r>
            <a:r>
              <a:rPr lang="en-US" dirty="0" err="1">
                <a:solidFill>
                  <a:srgbClr val="000000"/>
                </a:solidFill>
                <a:latin typeface="Helvetica Neue"/>
              </a:rPr>
              <a:t>consistenly</a:t>
            </a:r>
            <a:r>
              <a:rPr lang="en-US" dirty="0">
                <a:solidFill>
                  <a:srgbClr val="000000"/>
                </a:solidFill>
                <a:latin typeface="Helvetica Neue"/>
              </a:rPr>
              <a:t> outperform Prophet when trends are not too important.</a:t>
            </a:r>
          </a:p>
          <a:p>
            <a:pPr marL="0" lvl="0" indent="0" algn="l" rtl="0">
              <a:spcBef>
                <a:spcPts val="1600"/>
              </a:spcBef>
              <a:spcAft>
                <a:spcPts val="0"/>
              </a:spcAft>
              <a:buNone/>
            </a:pPr>
            <a:endParaRPr dirty="0">
              <a:solidFill>
                <a:srgbClr val="24292E"/>
              </a:solidFill>
              <a:highlight>
                <a:srgbClr val="FFFFFF"/>
              </a:highlight>
              <a:latin typeface="Arial"/>
              <a:ea typeface="Arial"/>
              <a:cs typeface="Arial"/>
              <a:sym typeface="Arial"/>
            </a:endParaRPr>
          </a:p>
          <a:p>
            <a:pPr marL="0" lvl="0" indent="0" algn="l" rtl="0">
              <a:spcBef>
                <a:spcPts val="1600"/>
              </a:spcBef>
              <a:spcAft>
                <a:spcPts val="1600"/>
              </a:spcAft>
              <a:buNone/>
            </a:pPr>
            <a:endParaRPr b="1" dirty="0">
              <a:solidFill>
                <a:srgbClr val="24292E"/>
              </a:solidFill>
              <a:highlight>
                <a:srgbClr val="FFFFFF"/>
              </a:highlight>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B50D4F0-AB4A-49D1-9726-17656F6BCF23}"/>
              </a:ext>
            </a:extLst>
          </p:cNvPr>
          <p:cNvSpPr>
            <a:spLocks noGrp="1"/>
          </p:cNvSpPr>
          <p:nvPr>
            <p:ph type="title"/>
          </p:nvPr>
        </p:nvSpPr>
        <p:spPr>
          <a:xfrm>
            <a:off x="496976" y="4410561"/>
            <a:ext cx="7688400" cy="535200"/>
          </a:xfrm>
        </p:spPr>
        <p:txBody>
          <a:bodyPr/>
          <a:lstStyle/>
          <a:p>
            <a:r>
              <a:rPr lang="en-IN" sz="1400" dirty="0"/>
              <a:t>     Apple - Forecast for AAPL stock             Apple - Mean absolute percentage error(MAPE)           	</a:t>
            </a:r>
            <a:br>
              <a:rPr lang="en-IN" dirty="0"/>
            </a:br>
            <a:endParaRPr lang="en-IN" dirty="0"/>
          </a:p>
        </p:txBody>
      </p:sp>
      <p:pic>
        <p:nvPicPr>
          <p:cNvPr id="9" name="Picture 8">
            <a:extLst>
              <a:ext uri="{FF2B5EF4-FFF2-40B4-BE49-F238E27FC236}">
                <a16:creationId xmlns:a16="http://schemas.microsoft.com/office/drawing/2014/main" id="{C8AEAD83-D10F-42D8-A537-9B8FE0550236}"/>
              </a:ext>
            </a:extLst>
          </p:cNvPr>
          <p:cNvPicPr>
            <a:picLocks noChangeAspect="1"/>
          </p:cNvPicPr>
          <p:nvPr/>
        </p:nvPicPr>
        <p:blipFill>
          <a:blip r:embed="rId2"/>
          <a:stretch>
            <a:fillRect/>
          </a:stretch>
        </p:blipFill>
        <p:spPr>
          <a:xfrm>
            <a:off x="4461925" y="1312621"/>
            <a:ext cx="4260177" cy="2639877"/>
          </a:xfrm>
          <a:prstGeom prst="rect">
            <a:avLst/>
          </a:prstGeom>
        </p:spPr>
      </p:pic>
      <p:pic>
        <p:nvPicPr>
          <p:cNvPr id="10" name="Picture 9">
            <a:extLst>
              <a:ext uri="{FF2B5EF4-FFF2-40B4-BE49-F238E27FC236}">
                <a16:creationId xmlns:a16="http://schemas.microsoft.com/office/drawing/2014/main" id="{A47EE8EA-20B9-4057-AF0F-F028429BCE65}"/>
              </a:ext>
            </a:extLst>
          </p:cNvPr>
          <p:cNvPicPr>
            <a:picLocks noChangeAspect="1"/>
          </p:cNvPicPr>
          <p:nvPr/>
        </p:nvPicPr>
        <p:blipFill>
          <a:blip r:embed="rId3"/>
          <a:stretch>
            <a:fillRect/>
          </a:stretch>
        </p:blipFill>
        <p:spPr>
          <a:xfrm>
            <a:off x="778359" y="1334008"/>
            <a:ext cx="3034224" cy="2831800"/>
          </a:xfrm>
          <a:prstGeom prst="rect">
            <a:avLst/>
          </a:prstGeom>
        </p:spPr>
      </p:pic>
    </p:spTree>
    <p:extLst>
      <p:ext uri="{BB962C8B-B14F-4D97-AF65-F5344CB8AC3E}">
        <p14:creationId xmlns:p14="http://schemas.microsoft.com/office/powerpoint/2010/main" val="4993485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56"/>
        <p:cNvGrpSpPr/>
        <p:nvPr/>
      </p:nvGrpSpPr>
      <p:grpSpPr>
        <a:xfrm>
          <a:off x="0" y="0"/>
          <a:ext cx="0" cy="0"/>
          <a:chOff x="0" y="0"/>
          <a:chExt cx="0" cy="0"/>
        </a:xfrm>
      </p:grpSpPr>
      <p:sp>
        <p:nvSpPr>
          <p:cNvPr id="557" name="Google Shape;557;p38"/>
          <p:cNvSpPr txBox="1">
            <a:spLocks noGrp="1"/>
          </p:cNvSpPr>
          <p:nvPr>
            <p:ph type="title"/>
          </p:nvPr>
        </p:nvSpPr>
        <p:spPr>
          <a:xfrm>
            <a:off x="730000" y="1318650"/>
            <a:ext cx="7906000" cy="4593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000" dirty="0">
                <a:solidFill>
                  <a:srgbClr val="000000"/>
                </a:solidFill>
              </a:rPr>
              <a:t>Machine Learning for ESG and stock price correlation</a:t>
            </a:r>
            <a:endParaRPr sz="2000" dirty="0"/>
          </a:p>
        </p:txBody>
      </p:sp>
      <p:sp>
        <p:nvSpPr>
          <p:cNvPr id="558" name="Google Shape;558;p38"/>
          <p:cNvSpPr txBox="1">
            <a:spLocks noGrp="1"/>
          </p:cNvSpPr>
          <p:nvPr>
            <p:ph type="body" idx="1"/>
          </p:nvPr>
        </p:nvSpPr>
        <p:spPr>
          <a:xfrm>
            <a:off x="795314" y="1653600"/>
            <a:ext cx="8202900" cy="331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solidFill>
                  <a:srgbClr val="24292E"/>
                </a:solidFill>
                <a:highlight>
                  <a:srgbClr val="FFFFFF"/>
                </a:highlight>
                <a:latin typeface="Arial"/>
                <a:ea typeface="Arial"/>
                <a:cs typeface="Arial"/>
                <a:sym typeface="Arial"/>
              </a:rPr>
              <a:t>Our linear regression model compares ESG to stock prices</a:t>
            </a:r>
            <a:endParaRPr dirty="0">
              <a:solidFill>
                <a:srgbClr val="24292E"/>
              </a:solidFill>
              <a:highlight>
                <a:srgbClr val="FFFFFF"/>
              </a:highlight>
              <a:latin typeface="Arial"/>
              <a:ea typeface="Arial"/>
              <a:cs typeface="Arial"/>
              <a:sym typeface="Arial"/>
            </a:endParaRPr>
          </a:p>
          <a:p>
            <a:pPr marL="457200" lvl="0" indent="-311150" algn="l" rtl="0">
              <a:spcBef>
                <a:spcPts val="1600"/>
              </a:spcBef>
              <a:spcAft>
                <a:spcPts val="0"/>
              </a:spcAft>
              <a:buClr>
                <a:srgbClr val="202122"/>
              </a:buClr>
              <a:buSzPts val="1300"/>
              <a:buFont typeface="Arial"/>
              <a:buChar char="●"/>
            </a:pPr>
            <a:r>
              <a:rPr lang="en-GB" dirty="0">
                <a:solidFill>
                  <a:srgbClr val="202122"/>
                </a:solidFill>
                <a:latin typeface="Arial"/>
                <a:ea typeface="Arial"/>
                <a:cs typeface="Arial"/>
                <a:sym typeface="Arial"/>
              </a:rPr>
              <a:t>Benefits: </a:t>
            </a:r>
            <a:endParaRPr dirty="0">
              <a:solidFill>
                <a:srgbClr val="202122"/>
              </a:solidFill>
              <a:latin typeface="Arial"/>
              <a:ea typeface="Arial"/>
              <a:cs typeface="Arial"/>
              <a:sym typeface="Arial"/>
            </a:endParaRPr>
          </a:p>
          <a:p>
            <a:pPr marL="914400" lvl="1" indent="-298450" algn="l" rtl="0">
              <a:spcBef>
                <a:spcPts val="0"/>
              </a:spcBef>
              <a:spcAft>
                <a:spcPts val="0"/>
              </a:spcAft>
              <a:buClr>
                <a:srgbClr val="202122"/>
              </a:buClr>
              <a:buSzPts val="1100"/>
              <a:buFont typeface="Arial"/>
              <a:buChar char="○"/>
            </a:pPr>
            <a:r>
              <a:rPr lang="en-GB" dirty="0">
                <a:solidFill>
                  <a:srgbClr val="202122"/>
                </a:solidFill>
                <a:latin typeface="Arial"/>
                <a:ea typeface="Arial"/>
                <a:cs typeface="Arial"/>
                <a:sym typeface="Arial"/>
              </a:rPr>
              <a:t>All the companies can use this method because sales are always positive. In the dividend method, if the current year dividend is Zero, we cannot use it.</a:t>
            </a:r>
            <a:endParaRPr dirty="0">
              <a:solidFill>
                <a:srgbClr val="202122"/>
              </a:solidFill>
              <a:latin typeface="Arial"/>
              <a:ea typeface="Arial"/>
              <a:cs typeface="Arial"/>
              <a:sym typeface="Arial"/>
            </a:endParaRPr>
          </a:p>
          <a:p>
            <a:pPr marL="914400" lvl="1" indent="-298450" algn="l" rtl="0">
              <a:spcBef>
                <a:spcPts val="0"/>
              </a:spcBef>
              <a:spcAft>
                <a:spcPts val="0"/>
              </a:spcAft>
              <a:buClr>
                <a:srgbClr val="202122"/>
              </a:buClr>
              <a:buSzPts val="1100"/>
              <a:buFont typeface="Arial"/>
              <a:buChar char="○"/>
            </a:pPr>
            <a:r>
              <a:rPr lang="en-GB" dirty="0">
                <a:solidFill>
                  <a:srgbClr val="202122"/>
                </a:solidFill>
                <a:latin typeface="Arial"/>
                <a:ea typeface="Arial"/>
                <a:cs typeface="Arial"/>
                <a:sym typeface="Arial"/>
              </a:rPr>
              <a:t>No human intervention is needed (automation)</a:t>
            </a:r>
            <a:endParaRPr dirty="0">
              <a:solidFill>
                <a:srgbClr val="202122"/>
              </a:solidFill>
              <a:latin typeface="Arial"/>
              <a:ea typeface="Arial"/>
              <a:cs typeface="Arial"/>
              <a:sym typeface="Arial"/>
            </a:endParaRPr>
          </a:p>
          <a:p>
            <a:pPr marL="914400" lvl="1" indent="-298450" algn="l" rtl="0">
              <a:spcBef>
                <a:spcPts val="0"/>
              </a:spcBef>
              <a:spcAft>
                <a:spcPts val="0"/>
              </a:spcAft>
              <a:buClr>
                <a:srgbClr val="202122"/>
              </a:buClr>
              <a:buSzPts val="1100"/>
              <a:buFont typeface="Arial"/>
              <a:buChar char="○"/>
            </a:pPr>
            <a:r>
              <a:rPr lang="en-GB" dirty="0">
                <a:solidFill>
                  <a:srgbClr val="202122"/>
                </a:solidFill>
                <a:latin typeface="Arial"/>
                <a:ea typeface="Arial"/>
                <a:cs typeface="Arial"/>
                <a:sym typeface="Arial"/>
              </a:rPr>
              <a:t>It shows a positive relationship between the value of Stock Price increase from investor confidence and ESG Score.</a:t>
            </a:r>
            <a:endParaRPr dirty="0">
              <a:solidFill>
                <a:srgbClr val="202122"/>
              </a:solidFill>
              <a:latin typeface="Arial"/>
              <a:ea typeface="Arial"/>
              <a:cs typeface="Arial"/>
              <a:sym typeface="Arial"/>
            </a:endParaRPr>
          </a:p>
          <a:p>
            <a:pPr marL="457200" lvl="0" indent="-311150" algn="l" rtl="0">
              <a:spcBef>
                <a:spcPts val="0"/>
              </a:spcBef>
              <a:spcAft>
                <a:spcPts val="0"/>
              </a:spcAft>
              <a:buClr>
                <a:srgbClr val="202122"/>
              </a:buClr>
              <a:buSzPts val="1300"/>
              <a:buFont typeface="Arial"/>
              <a:buChar char="●"/>
            </a:pPr>
            <a:r>
              <a:rPr lang="en-GB" dirty="0">
                <a:solidFill>
                  <a:srgbClr val="202122"/>
                </a:solidFill>
                <a:latin typeface="Arial"/>
                <a:ea typeface="Arial"/>
                <a:cs typeface="Arial"/>
                <a:sym typeface="Arial"/>
              </a:rPr>
              <a:t>Limitations:</a:t>
            </a:r>
            <a:endParaRPr dirty="0">
              <a:solidFill>
                <a:srgbClr val="202122"/>
              </a:solidFill>
              <a:latin typeface="Arial"/>
              <a:ea typeface="Arial"/>
              <a:cs typeface="Arial"/>
              <a:sym typeface="Arial"/>
            </a:endParaRPr>
          </a:p>
          <a:p>
            <a:pPr marL="914400" lvl="1" indent="-298450" algn="l" rtl="0">
              <a:spcBef>
                <a:spcPts val="0"/>
              </a:spcBef>
              <a:spcAft>
                <a:spcPts val="0"/>
              </a:spcAft>
              <a:buClr>
                <a:srgbClr val="202122"/>
              </a:buClr>
              <a:buSzPts val="1100"/>
              <a:buFont typeface="Arial"/>
              <a:buChar char="○"/>
            </a:pPr>
            <a:r>
              <a:rPr lang="en-GB" dirty="0">
                <a:solidFill>
                  <a:srgbClr val="202122"/>
                </a:solidFill>
                <a:latin typeface="Arial"/>
                <a:ea typeface="Arial"/>
                <a:cs typeface="Arial"/>
                <a:sym typeface="Arial"/>
              </a:rPr>
              <a:t>This method is for comparable companies(industry). We need to make sure all the companies in the same industry must have a similar size. ex: </a:t>
            </a:r>
            <a:r>
              <a:rPr lang="en-GB" dirty="0" err="1">
                <a:solidFill>
                  <a:srgbClr val="202122"/>
                </a:solidFill>
                <a:latin typeface="Arial"/>
                <a:ea typeface="Arial"/>
                <a:cs typeface="Arial"/>
                <a:sym typeface="Arial"/>
              </a:rPr>
              <a:t>Sobey</a:t>
            </a:r>
            <a:r>
              <a:rPr lang="en-GB" dirty="0">
                <a:solidFill>
                  <a:srgbClr val="202122"/>
                </a:solidFill>
                <a:latin typeface="Arial"/>
                <a:ea typeface="Arial"/>
                <a:cs typeface="Arial"/>
                <a:sym typeface="Arial"/>
              </a:rPr>
              <a:t> and Walmart are supermarkets, but one is national, and another is global</a:t>
            </a:r>
            <a:endParaRPr dirty="0">
              <a:solidFill>
                <a:srgbClr val="202122"/>
              </a:solidFill>
              <a:latin typeface="Arial"/>
              <a:ea typeface="Arial"/>
              <a:cs typeface="Arial"/>
              <a:sym typeface="Arial"/>
            </a:endParaRPr>
          </a:p>
          <a:p>
            <a:pPr marL="914400" lvl="1" indent="-298450" algn="l" rtl="0">
              <a:spcBef>
                <a:spcPts val="0"/>
              </a:spcBef>
              <a:spcAft>
                <a:spcPts val="0"/>
              </a:spcAft>
              <a:buClr>
                <a:srgbClr val="202122"/>
              </a:buClr>
              <a:buSzPts val="1100"/>
              <a:buFont typeface="Arial"/>
              <a:buChar char="○"/>
            </a:pPr>
            <a:r>
              <a:rPr lang="en-GB" dirty="0">
                <a:solidFill>
                  <a:srgbClr val="202122"/>
                </a:solidFill>
                <a:latin typeface="Arial"/>
                <a:ea typeface="Arial"/>
                <a:cs typeface="Arial"/>
                <a:sym typeface="Arial"/>
              </a:rPr>
              <a:t>The p-value is 0.34, which is higher than 0.05. We cannot use this model to measure how many prices of ESG influences the stock price, but it shows us ESG has a positive relationship with the stock price.</a:t>
            </a:r>
            <a:endParaRPr dirty="0">
              <a:solidFill>
                <a:srgbClr val="202122"/>
              </a:solidFill>
              <a:latin typeface="Arial"/>
              <a:ea typeface="Arial"/>
              <a:cs typeface="Arial"/>
              <a:sym typeface="Arial"/>
            </a:endParaRPr>
          </a:p>
          <a:p>
            <a:pPr marL="914400" lvl="1" indent="-298450" algn="l" rtl="0">
              <a:spcBef>
                <a:spcPts val="0"/>
              </a:spcBef>
              <a:spcAft>
                <a:spcPts val="0"/>
              </a:spcAft>
              <a:buClr>
                <a:srgbClr val="202122"/>
              </a:buClr>
              <a:buSzPts val="1100"/>
              <a:buFont typeface="Arial"/>
              <a:buChar char="○"/>
            </a:pPr>
            <a:r>
              <a:rPr lang="en-GB" dirty="0">
                <a:solidFill>
                  <a:srgbClr val="202122"/>
                </a:solidFill>
                <a:latin typeface="Arial"/>
                <a:ea typeface="Arial"/>
                <a:cs typeface="Arial"/>
                <a:sym typeface="Arial"/>
              </a:rPr>
              <a:t>Our model only uses 2022 information, which can show you a short-term relationship. If we can add past year information, it will establish an exact relationship.</a:t>
            </a:r>
            <a:endParaRPr dirty="0">
              <a:solidFill>
                <a:srgbClr val="202122"/>
              </a:solidFill>
              <a:latin typeface="Arial"/>
              <a:ea typeface="Arial"/>
              <a:cs typeface="Arial"/>
              <a:sym typeface="Arial"/>
            </a:endParaRPr>
          </a:p>
          <a:p>
            <a:pPr marL="0" lvl="0" indent="0" algn="l" rtl="0">
              <a:spcBef>
                <a:spcPts val="1600"/>
              </a:spcBef>
              <a:spcAft>
                <a:spcPts val="0"/>
              </a:spcAft>
              <a:buNone/>
            </a:pPr>
            <a:endParaRPr dirty="0">
              <a:solidFill>
                <a:srgbClr val="24292E"/>
              </a:solidFill>
              <a:highlight>
                <a:srgbClr val="FFFFFF"/>
              </a:highlight>
              <a:latin typeface="Arial"/>
              <a:ea typeface="Arial"/>
              <a:cs typeface="Arial"/>
              <a:sym typeface="Arial"/>
            </a:endParaRPr>
          </a:p>
          <a:p>
            <a:pPr marL="0" lvl="0" indent="0" algn="l" rtl="0">
              <a:spcBef>
                <a:spcPts val="1600"/>
              </a:spcBef>
              <a:spcAft>
                <a:spcPts val="1600"/>
              </a:spcAft>
              <a:buNone/>
            </a:pPr>
            <a:endParaRPr b="1" dirty="0">
              <a:solidFill>
                <a:srgbClr val="24292E"/>
              </a:solidFill>
              <a:highlight>
                <a:srgbClr val="FFFFFF"/>
              </a:highlight>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62"/>
        <p:cNvGrpSpPr/>
        <p:nvPr/>
      </p:nvGrpSpPr>
      <p:grpSpPr>
        <a:xfrm>
          <a:off x="0" y="0"/>
          <a:ext cx="0" cy="0"/>
          <a:chOff x="0" y="0"/>
          <a:chExt cx="0" cy="0"/>
        </a:xfrm>
      </p:grpSpPr>
      <p:sp>
        <p:nvSpPr>
          <p:cNvPr id="563" name="Google Shape;563;p39"/>
          <p:cNvSpPr txBox="1">
            <a:spLocks noGrp="1"/>
          </p:cNvSpPr>
          <p:nvPr>
            <p:ph type="title"/>
          </p:nvPr>
        </p:nvSpPr>
        <p:spPr>
          <a:xfrm>
            <a:off x="730000" y="1318650"/>
            <a:ext cx="35547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00000"/>
                </a:solidFill>
              </a:rPr>
              <a:t>ESG vs Stock Price</a:t>
            </a:r>
            <a:endParaRPr/>
          </a:p>
        </p:txBody>
      </p:sp>
      <p:sp>
        <p:nvSpPr>
          <p:cNvPr id="566" name="Google Shape;566;p39"/>
          <p:cNvSpPr txBox="1">
            <a:spLocks noGrp="1"/>
          </p:cNvSpPr>
          <p:nvPr>
            <p:ph type="body" idx="1"/>
          </p:nvPr>
        </p:nvSpPr>
        <p:spPr>
          <a:xfrm>
            <a:off x="5310291" y="3906700"/>
            <a:ext cx="3341700" cy="3873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sz="1000" dirty="0">
                <a:solidFill>
                  <a:srgbClr val="24292E"/>
                </a:solidFill>
                <a:highlight>
                  <a:srgbClr val="FFFFFF"/>
                </a:highlight>
                <a:latin typeface="Arial"/>
                <a:ea typeface="Arial"/>
                <a:cs typeface="Arial"/>
                <a:sym typeface="Arial"/>
              </a:rPr>
              <a:t>P-value:	0.349886</a:t>
            </a:r>
            <a:endParaRPr sz="1000" dirty="0">
              <a:solidFill>
                <a:srgbClr val="24292E"/>
              </a:solidFill>
              <a:highlight>
                <a:srgbClr val="FFFFFF"/>
              </a:highlight>
              <a:latin typeface="Arial"/>
              <a:ea typeface="Arial"/>
              <a:cs typeface="Arial"/>
              <a:sym typeface="Arial"/>
            </a:endParaRPr>
          </a:p>
          <a:p>
            <a:pPr marL="0" lvl="0" indent="0" algn="l" rtl="0">
              <a:lnSpc>
                <a:spcPct val="100000"/>
              </a:lnSpc>
              <a:spcBef>
                <a:spcPts val="0"/>
              </a:spcBef>
              <a:spcAft>
                <a:spcPts val="0"/>
              </a:spcAft>
              <a:buNone/>
            </a:pPr>
            <a:r>
              <a:rPr lang="en-GB" sz="1000" dirty="0">
                <a:solidFill>
                  <a:srgbClr val="24292E"/>
                </a:solidFill>
                <a:highlight>
                  <a:srgbClr val="FFFFFF"/>
                </a:highlight>
                <a:latin typeface="Arial"/>
                <a:ea typeface="Arial"/>
                <a:cs typeface="Arial"/>
                <a:sym typeface="Arial"/>
              </a:rPr>
              <a:t>Equation:	Difference = 3.4344*ESG + 13.501</a:t>
            </a:r>
            <a:endParaRPr sz="1000" dirty="0">
              <a:solidFill>
                <a:srgbClr val="24292E"/>
              </a:solidFill>
              <a:highlight>
                <a:srgbClr val="FFFFFF"/>
              </a:highlight>
              <a:latin typeface="Arial"/>
              <a:ea typeface="Arial"/>
              <a:cs typeface="Arial"/>
              <a:sym typeface="Arial"/>
            </a:endParaRPr>
          </a:p>
          <a:p>
            <a:pPr marL="0" lvl="0" indent="0" algn="l" rtl="0">
              <a:spcBef>
                <a:spcPts val="0"/>
              </a:spcBef>
              <a:spcAft>
                <a:spcPts val="1600"/>
              </a:spcAft>
              <a:buNone/>
            </a:pPr>
            <a:endParaRPr dirty="0">
              <a:solidFill>
                <a:srgbClr val="24292E"/>
              </a:solidFill>
              <a:highlight>
                <a:srgbClr val="FFFFFF"/>
              </a:highlight>
              <a:latin typeface="Arial"/>
              <a:ea typeface="Arial"/>
              <a:cs typeface="Arial"/>
              <a:sym typeface="Arial"/>
            </a:endParaRPr>
          </a:p>
        </p:txBody>
      </p:sp>
      <p:sp>
        <p:nvSpPr>
          <p:cNvPr id="567" name="Google Shape;567;p39"/>
          <p:cNvSpPr txBox="1">
            <a:spLocks noGrp="1"/>
          </p:cNvSpPr>
          <p:nvPr>
            <p:ph type="body" idx="1"/>
          </p:nvPr>
        </p:nvSpPr>
        <p:spPr>
          <a:xfrm>
            <a:off x="404325" y="1984050"/>
            <a:ext cx="3610800" cy="1326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b="1" dirty="0">
                <a:solidFill>
                  <a:srgbClr val="24292E"/>
                </a:solidFill>
                <a:highlight>
                  <a:srgbClr val="FFFFFF"/>
                </a:highlight>
                <a:latin typeface="Arial"/>
                <a:ea typeface="Arial"/>
                <a:cs typeface="Arial"/>
                <a:sym typeface="Arial"/>
              </a:rPr>
              <a:t>Improvements: </a:t>
            </a:r>
            <a:r>
              <a:rPr lang="en-GB" sz="1200" dirty="0">
                <a:solidFill>
                  <a:srgbClr val="24292E"/>
                </a:solidFill>
                <a:highlight>
                  <a:srgbClr val="FFFFFF"/>
                </a:highlight>
                <a:latin typeface="Arial"/>
                <a:ea typeface="Arial"/>
                <a:cs typeface="Arial"/>
                <a:sym typeface="Arial"/>
              </a:rPr>
              <a:t>More Data, Increasing Scope and Time. In this model, we use 55 companies, that are not enough, and we only get the 2022 ESG score because the old information is not for the public.</a:t>
            </a:r>
            <a:endParaRPr sz="1000" dirty="0">
              <a:latin typeface="Arial"/>
              <a:ea typeface="Arial"/>
              <a:cs typeface="Arial"/>
              <a:sym typeface="Arial"/>
            </a:endParaRPr>
          </a:p>
        </p:txBody>
      </p:sp>
      <p:pic>
        <p:nvPicPr>
          <p:cNvPr id="3" name="Picture 2">
            <a:extLst>
              <a:ext uri="{FF2B5EF4-FFF2-40B4-BE49-F238E27FC236}">
                <a16:creationId xmlns:a16="http://schemas.microsoft.com/office/drawing/2014/main" id="{DCB12BF7-A189-434D-B011-729EF840F35B}"/>
              </a:ext>
            </a:extLst>
          </p:cNvPr>
          <p:cNvPicPr>
            <a:picLocks noChangeAspect="1"/>
          </p:cNvPicPr>
          <p:nvPr/>
        </p:nvPicPr>
        <p:blipFill>
          <a:blip r:embed="rId3"/>
          <a:stretch>
            <a:fillRect/>
          </a:stretch>
        </p:blipFill>
        <p:spPr>
          <a:xfrm>
            <a:off x="5189400" y="1424005"/>
            <a:ext cx="3583483" cy="2295490"/>
          </a:xfrm>
          <a:prstGeom prst="rect">
            <a:avLst/>
          </a:prstGeom>
        </p:spPr>
      </p:pic>
      <p:pic>
        <p:nvPicPr>
          <p:cNvPr id="7" name="Picture 6">
            <a:extLst>
              <a:ext uri="{FF2B5EF4-FFF2-40B4-BE49-F238E27FC236}">
                <a16:creationId xmlns:a16="http://schemas.microsoft.com/office/drawing/2014/main" id="{4DB556F2-9E99-45A6-9B71-5E6283074B6F}"/>
              </a:ext>
            </a:extLst>
          </p:cNvPr>
          <p:cNvPicPr>
            <a:picLocks noChangeAspect="1"/>
          </p:cNvPicPr>
          <p:nvPr/>
        </p:nvPicPr>
        <p:blipFill>
          <a:blip r:embed="rId4"/>
          <a:stretch>
            <a:fillRect/>
          </a:stretch>
        </p:blipFill>
        <p:spPr>
          <a:xfrm>
            <a:off x="492009" y="3310050"/>
            <a:ext cx="3057952" cy="1448002"/>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571"/>
        <p:cNvGrpSpPr/>
        <p:nvPr/>
      </p:nvGrpSpPr>
      <p:grpSpPr>
        <a:xfrm>
          <a:off x="0" y="0"/>
          <a:ext cx="0" cy="0"/>
          <a:chOff x="0" y="0"/>
          <a:chExt cx="0" cy="0"/>
        </a:xfrm>
      </p:grpSpPr>
      <p:sp>
        <p:nvSpPr>
          <p:cNvPr id="572" name="Google Shape;572;p40"/>
          <p:cNvSpPr txBox="1">
            <a:spLocks noGrp="1"/>
          </p:cNvSpPr>
          <p:nvPr>
            <p:ph type="title"/>
          </p:nvPr>
        </p:nvSpPr>
        <p:spPr>
          <a:xfrm>
            <a:off x="729450" y="1322450"/>
            <a:ext cx="7010100" cy="35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200"/>
              <a:t>The Dashboard</a:t>
            </a:r>
            <a:endParaRPr sz="1200"/>
          </a:p>
        </p:txBody>
      </p:sp>
      <p:sp>
        <p:nvSpPr>
          <p:cNvPr id="573" name="Google Shape;573;p40"/>
          <p:cNvSpPr txBox="1">
            <a:spLocks noGrp="1"/>
          </p:cNvSpPr>
          <p:nvPr>
            <p:ph type="body" idx="4294967295"/>
          </p:nvPr>
        </p:nvSpPr>
        <p:spPr>
          <a:xfrm>
            <a:off x="369525" y="1749350"/>
            <a:ext cx="7820100" cy="287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600">
                <a:solidFill>
                  <a:srgbClr val="FFFFFF"/>
                </a:solidFill>
              </a:rPr>
              <a:t>Why Tableau? </a:t>
            </a:r>
            <a:endParaRPr sz="2600">
              <a:solidFill>
                <a:srgbClr val="FFFFFF"/>
              </a:solidFill>
            </a:endParaRPr>
          </a:p>
          <a:p>
            <a:pPr marL="457200" lvl="0" indent="-342900" algn="l" rtl="0">
              <a:spcBef>
                <a:spcPts val="1600"/>
              </a:spcBef>
              <a:spcAft>
                <a:spcPts val="0"/>
              </a:spcAft>
              <a:buClr>
                <a:srgbClr val="FFFFFF"/>
              </a:buClr>
              <a:buSzPts val="1800"/>
              <a:buChar char="●"/>
            </a:pPr>
            <a:r>
              <a:rPr lang="en-GB" sz="1800">
                <a:solidFill>
                  <a:srgbClr val="FFFFFF"/>
                </a:solidFill>
              </a:rPr>
              <a:t>Tableau offers integration with our database increasing longevity and reusability</a:t>
            </a:r>
            <a:endParaRPr sz="1800">
              <a:solidFill>
                <a:srgbClr val="FFFFFF"/>
              </a:solidFill>
            </a:endParaRPr>
          </a:p>
          <a:p>
            <a:pPr marL="457200" lvl="0" indent="-342900" algn="l" rtl="0">
              <a:spcBef>
                <a:spcPts val="0"/>
              </a:spcBef>
              <a:spcAft>
                <a:spcPts val="0"/>
              </a:spcAft>
              <a:buClr>
                <a:srgbClr val="FFFFFF"/>
              </a:buClr>
              <a:buSzPts val="1800"/>
              <a:buChar char="●"/>
            </a:pPr>
            <a:r>
              <a:rPr lang="en-GB" sz="1800">
                <a:solidFill>
                  <a:schemeClr val="lt1"/>
                </a:solidFill>
              </a:rPr>
              <a:t>Tableau provides clean and easy ways to visualize our data</a:t>
            </a:r>
            <a:endParaRPr sz="1800">
              <a:solidFill>
                <a:schemeClr val="lt1"/>
              </a:solidFill>
            </a:endParaRPr>
          </a:p>
          <a:p>
            <a:pPr marL="457200" lvl="0" indent="-342900" algn="l" rtl="0">
              <a:spcBef>
                <a:spcPts val="0"/>
              </a:spcBef>
              <a:spcAft>
                <a:spcPts val="0"/>
              </a:spcAft>
              <a:buClr>
                <a:schemeClr val="lt1"/>
              </a:buClr>
              <a:buSzPts val="1800"/>
              <a:buChar char="●"/>
            </a:pPr>
            <a:r>
              <a:rPr lang="en-GB" sz="1800">
                <a:solidFill>
                  <a:schemeClr val="lt1"/>
                </a:solidFill>
              </a:rPr>
              <a:t>Storyboards allow our users to interact with our dashboard to drill down and learn more</a:t>
            </a:r>
            <a:endParaRPr sz="1800">
              <a:solidFill>
                <a:schemeClr val="lt1"/>
              </a:solidFill>
            </a:endParaRPr>
          </a:p>
          <a:p>
            <a:pPr marL="0" lvl="0" indent="0" algn="l" rtl="0">
              <a:spcBef>
                <a:spcPts val="1600"/>
              </a:spcBef>
              <a:spcAft>
                <a:spcPts val="1600"/>
              </a:spcAft>
              <a:buNone/>
            </a:pPr>
            <a:endParaRPr sz="1800">
              <a:solidFill>
                <a:srgbClr val="FFFFFF"/>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600075" y="1118507"/>
            <a:ext cx="2500312" cy="2624327"/>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8">
            <a:extLst>
              <a:ext uri="{FF2B5EF4-FFF2-40B4-BE49-F238E27FC236}">
                <a16:creationId xmlns:a16="http://schemas.microsoft.com/office/drawing/2014/main" id="{5AE9A5EB-A170-43E2-935E-66E79D9DB795}"/>
              </a:ext>
            </a:extLst>
          </p:cNvPr>
          <p:cNvSpPr>
            <a:spLocks noGrp="1"/>
          </p:cNvSpPr>
          <p:nvPr>
            <p:ph type="title"/>
          </p:nvPr>
        </p:nvSpPr>
        <p:spPr>
          <a:xfrm>
            <a:off x="771525" y="1475449"/>
            <a:ext cx="1971675" cy="1910443"/>
          </a:xfrm>
          <a:noFill/>
        </p:spPr>
        <p:txBody>
          <a:bodyPr anchor="ctr">
            <a:normAutofit/>
          </a:bodyPr>
          <a:lstStyle/>
          <a:p>
            <a:pPr algn="ctr"/>
            <a:r>
              <a:rPr lang="en-IN" sz="2700" b="1" dirty="0">
                <a:solidFill>
                  <a:srgbClr val="FFFFFF"/>
                </a:solidFill>
              </a:rPr>
              <a:t>Tableau Data Source</a:t>
            </a:r>
          </a:p>
        </p:txBody>
      </p:sp>
      <p:pic>
        <p:nvPicPr>
          <p:cNvPr id="11" name="Picture 10">
            <a:extLst>
              <a:ext uri="{FF2B5EF4-FFF2-40B4-BE49-F238E27FC236}">
                <a16:creationId xmlns:a16="http://schemas.microsoft.com/office/drawing/2014/main" id="{84CC8C56-45B4-4FDA-A1A7-3E6DF223ADFA}"/>
              </a:ext>
            </a:extLst>
          </p:cNvPr>
          <p:cNvPicPr>
            <a:picLocks noChangeAspect="1"/>
          </p:cNvPicPr>
          <p:nvPr/>
        </p:nvPicPr>
        <p:blipFill>
          <a:blip r:embed="rId2"/>
          <a:stretch>
            <a:fillRect/>
          </a:stretch>
        </p:blipFill>
        <p:spPr>
          <a:xfrm>
            <a:off x="3395853" y="705173"/>
            <a:ext cx="5266714" cy="3332135"/>
          </a:xfrm>
          <a:prstGeom prst="rect">
            <a:avLst/>
          </a:prstGeom>
        </p:spPr>
      </p:pic>
    </p:spTree>
    <p:extLst>
      <p:ext uri="{BB962C8B-B14F-4D97-AF65-F5344CB8AC3E}">
        <p14:creationId xmlns:p14="http://schemas.microsoft.com/office/powerpoint/2010/main" val="208192366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4" name="Down Arrow 7">
            <a:extLst>
              <a:ext uri="{FF2B5EF4-FFF2-40B4-BE49-F238E27FC236}">
                <a16:creationId xmlns:a16="http://schemas.microsoft.com/office/drawing/2014/main" id="{73DE2CFE-42F2-48F0-8706-5264E012B1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966391" y="286052"/>
            <a:ext cx="1650235" cy="2506881"/>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TextBox 11">
            <a:extLst>
              <a:ext uri="{FF2B5EF4-FFF2-40B4-BE49-F238E27FC236}">
                <a16:creationId xmlns:a16="http://schemas.microsoft.com/office/drawing/2014/main" id="{B9601818-09A1-4801-AC4D-752016C9C1C3}"/>
              </a:ext>
            </a:extLst>
          </p:cNvPr>
          <p:cNvSpPr txBox="1"/>
          <p:nvPr/>
        </p:nvSpPr>
        <p:spPr>
          <a:xfrm>
            <a:off x="667108" y="793574"/>
            <a:ext cx="2002055" cy="1820500"/>
          </a:xfrm>
          <a:prstGeom prst="rect">
            <a:avLst/>
          </a:prstGeom>
        </p:spPr>
        <p:txBody>
          <a:bodyPr vert="horz" lIns="91440" tIns="45720" rIns="91440" bIns="45720" rtlCol="0">
            <a:normAutofit/>
          </a:bodyPr>
          <a:lstStyle/>
          <a:p>
            <a:pPr>
              <a:lnSpc>
                <a:spcPct val="90000"/>
              </a:lnSpc>
              <a:spcAft>
                <a:spcPts val="600"/>
              </a:spcAft>
            </a:pPr>
            <a:r>
              <a:rPr lang="en-US" sz="1200" kern="1200" dirty="0">
                <a:solidFill>
                  <a:schemeClr val="tx1"/>
                </a:solidFill>
                <a:latin typeface="+mn-lt"/>
                <a:ea typeface="+mn-ea"/>
                <a:cs typeface="+mn-cs"/>
              </a:rPr>
              <a:t> </a:t>
            </a:r>
            <a:r>
              <a:rPr lang="en-US" sz="3200" kern="1200" dirty="0">
                <a:solidFill>
                  <a:schemeClr val="bg1"/>
                </a:solidFill>
                <a:latin typeface="+mn-lt"/>
                <a:ea typeface="+mn-ea"/>
                <a:cs typeface="+mn-cs"/>
              </a:rPr>
              <a:t>Interactive</a:t>
            </a:r>
            <a:r>
              <a:rPr lang="en-US" sz="3200" kern="1200" dirty="0">
                <a:solidFill>
                  <a:schemeClr val="tx1"/>
                </a:solidFill>
                <a:latin typeface="+mn-lt"/>
                <a:ea typeface="+mn-ea"/>
                <a:cs typeface="+mn-cs"/>
              </a:rPr>
              <a:t> </a:t>
            </a:r>
            <a:r>
              <a:rPr lang="en-US" sz="3200" kern="1200" dirty="0">
                <a:solidFill>
                  <a:schemeClr val="bg1"/>
                </a:solidFill>
                <a:latin typeface="+mn-lt"/>
                <a:ea typeface="+mn-ea"/>
                <a:cs typeface="+mn-cs"/>
              </a:rPr>
              <a:t>Element</a:t>
            </a:r>
          </a:p>
        </p:txBody>
      </p:sp>
      <p:pic>
        <p:nvPicPr>
          <p:cNvPr id="10" name="Picture 9" descr="Chart&#10;&#10;Description automatically generated">
            <a:extLst>
              <a:ext uri="{FF2B5EF4-FFF2-40B4-BE49-F238E27FC236}">
                <a16:creationId xmlns:a16="http://schemas.microsoft.com/office/drawing/2014/main" id="{512C5125-5A6F-48F7-80CA-1CA2651D3E24}"/>
              </a:ext>
            </a:extLst>
          </p:cNvPr>
          <p:cNvPicPr>
            <a:picLocks noChangeAspect="1"/>
          </p:cNvPicPr>
          <p:nvPr/>
        </p:nvPicPr>
        <p:blipFill>
          <a:blip r:embed="rId2"/>
          <a:stretch>
            <a:fillRect/>
          </a:stretch>
        </p:blipFill>
        <p:spPr>
          <a:xfrm>
            <a:off x="3325996" y="714374"/>
            <a:ext cx="5061756" cy="4024097"/>
          </a:xfrm>
          <a:prstGeom prst="rect">
            <a:avLst/>
          </a:prstGeom>
        </p:spPr>
      </p:pic>
      <p:sp>
        <p:nvSpPr>
          <p:cNvPr id="16" name="Rectangle 15">
            <a:extLst>
              <a:ext uri="{FF2B5EF4-FFF2-40B4-BE49-F238E27FC236}">
                <a16:creationId xmlns:a16="http://schemas.microsoft.com/office/drawing/2014/main" id="{2D7515A0-2390-4CCF-AC78-A2BF3285C10F}"/>
              </a:ext>
            </a:extLst>
          </p:cNvPr>
          <p:cNvSpPr/>
          <p:nvPr/>
        </p:nvSpPr>
        <p:spPr>
          <a:xfrm>
            <a:off x="7310620" y="714374"/>
            <a:ext cx="1077132" cy="426203"/>
          </a:xfrm>
          <a:prstGeom prst="rect">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959925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20"/>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Overview</a:t>
            </a:r>
            <a:endParaRPr dirty="0"/>
          </a:p>
        </p:txBody>
      </p:sp>
      <p:sp>
        <p:nvSpPr>
          <p:cNvPr id="201" name="Google Shape;201;p20"/>
          <p:cNvSpPr txBox="1">
            <a:spLocks noGrp="1"/>
          </p:cNvSpPr>
          <p:nvPr>
            <p:ph type="body" idx="1"/>
          </p:nvPr>
        </p:nvSpPr>
        <p:spPr>
          <a:xfrm>
            <a:off x="1295325" y="2078875"/>
            <a:ext cx="7122900" cy="1326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100" dirty="0"/>
              <a:t>Here at ESG Consultants, we are building a machine learning module to </a:t>
            </a:r>
          </a:p>
          <a:p>
            <a:pPr marL="171450" indent="-171450">
              <a:spcAft>
                <a:spcPts val="1600"/>
              </a:spcAft>
            </a:pPr>
            <a:r>
              <a:rPr lang="en-GB" sz="1100" dirty="0"/>
              <a:t>Help you in ESG investing.</a:t>
            </a:r>
          </a:p>
          <a:p>
            <a:pPr marL="171450" indent="-171450">
              <a:spcAft>
                <a:spcPts val="1600"/>
              </a:spcAft>
            </a:pPr>
            <a:r>
              <a:rPr lang="en-GB" sz="1100" dirty="0"/>
              <a:t>Figure out if ESG scores have any relation to investor’s confidence.</a:t>
            </a:r>
          </a:p>
          <a:p>
            <a:pPr marL="0" lvl="0" indent="0" algn="l" rtl="0">
              <a:spcBef>
                <a:spcPts val="0"/>
              </a:spcBef>
              <a:spcAft>
                <a:spcPts val="1600"/>
              </a:spcAft>
              <a:buNone/>
            </a:pPr>
            <a:endParaRPr sz="1100" dirty="0"/>
          </a:p>
        </p:txBody>
      </p:sp>
      <p:pic>
        <p:nvPicPr>
          <p:cNvPr id="202" name="Google Shape;202;p20" descr="shutterstock_429987889_edited.jpg"/>
          <p:cNvPicPr preferRelativeResize="0"/>
          <p:nvPr/>
        </p:nvPicPr>
        <p:blipFill rotWithShape="1">
          <a:blip r:embed="rId3">
            <a:alphaModFix/>
          </a:blip>
          <a:srcRect l="12609" t="85988" r="6247" b="1381"/>
          <a:stretch/>
        </p:blipFill>
        <p:spPr>
          <a:xfrm>
            <a:off x="0" y="3835670"/>
            <a:ext cx="9144000" cy="1326897"/>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lide2" descr="ESG Analysis for predicted stocks1">
            <a:extLst>
              <a:ext uri="{FF2B5EF4-FFF2-40B4-BE49-F238E27FC236}">
                <a16:creationId xmlns:a16="http://schemas.microsoft.com/office/drawing/2014/main" id="{F7C8C7EA-F0BF-42F1-9015-3B0DB005BF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88531" y="0"/>
            <a:ext cx="5966937" cy="5143500"/>
          </a:xfrm>
          <a:prstGeom prst="rect">
            <a:avLst/>
          </a:prstGeom>
        </p:spPr>
      </p:pic>
    </p:spTree>
    <p:extLst>
      <p:ext uri="{BB962C8B-B14F-4D97-AF65-F5344CB8AC3E}">
        <p14:creationId xmlns:p14="http://schemas.microsoft.com/office/powerpoint/2010/main" val="281792415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slide3" descr="ESG Analysis for predicted stocks5">
            <a:extLst>
              <a:ext uri="{FF2B5EF4-FFF2-40B4-BE49-F238E27FC236}">
                <a16:creationId xmlns:a16="http://schemas.microsoft.com/office/drawing/2014/main" id="{F25D74A2-16A4-443A-BA07-756662D317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88531" y="0"/>
            <a:ext cx="5966937" cy="5143500"/>
          </a:xfrm>
          <a:prstGeom prst="rect">
            <a:avLst/>
          </a:prstGeom>
        </p:spPr>
      </p:pic>
    </p:spTree>
    <p:extLst>
      <p:ext uri="{BB962C8B-B14F-4D97-AF65-F5344CB8AC3E}">
        <p14:creationId xmlns:p14="http://schemas.microsoft.com/office/powerpoint/2010/main" val="93350363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slide4" descr="ESG Analysis for predicted stocks2">
            <a:extLst>
              <a:ext uri="{FF2B5EF4-FFF2-40B4-BE49-F238E27FC236}">
                <a16:creationId xmlns:a16="http://schemas.microsoft.com/office/drawing/2014/main" id="{2D49581E-6D1B-4118-B30C-D1393650ECA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88531" y="0"/>
            <a:ext cx="5966937" cy="5143500"/>
          </a:xfrm>
          <a:prstGeom prst="rect">
            <a:avLst/>
          </a:prstGeom>
        </p:spPr>
      </p:pic>
    </p:spTree>
    <p:extLst>
      <p:ext uri="{BB962C8B-B14F-4D97-AF65-F5344CB8AC3E}">
        <p14:creationId xmlns:p14="http://schemas.microsoft.com/office/powerpoint/2010/main" val="207354849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slide5" descr="ESG Analysis for predicted stocks7">
            <a:extLst>
              <a:ext uri="{FF2B5EF4-FFF2-40B4-BE49-F238E27FC236}">
                <a16:creationId xmlns:a16="http://schemas.microsoft.com/office/drawing/2014/main" id="{CF421625-3A3B-44DA-BE80-A859EEDA61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88531" y="0"/>
            <a:ext cx="5966937" cy="5143500"/>
          </a:xfrm>
          <a:prstGeom prst="rect">
            <a:avLst/>
          </a:prstGeom>
        </p:spPr>
      </p:pic>
    </p:spTree>
    <p:extLst>
      <p:ext uri="{BB962C8B-B14F-4D97-AF65-F5344CB8AC3E}">
        <p14:creationId xmlns:p14="http://schemas.microsoft.com/office/powerpoint/2010/main" val="282243488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D3DF5C5-5EE5-49BC-8148-4EB8D3003B01}"/>
              </a:ext>
            </a:extLst>
          </p:cNvPr>
          <p:cNvPicPr>
            <a:picLocks noChangeAspect="1"/>
          </p:cNvPicPr>
          <p:nvPr/>
        </p:nvPicPr>
        <p:blipFill>
          <a:blip r:embed="rId2"/>
          <a:stretch>
            <a:fillRect/>
          </a:stretch>
        </p:blipFill>
        <p:spPr>
          <a:xfrm>
            <a:off x="1370107" y="0"/>
            <a:ext cx="6403785" cy="5143500"/>
          </a:xfrm>
          <a:prstGeom prst="rect">
            <a:avLst/>
          </a:prstGeom>
        </p:spPr>
      </p:pic>
    </p:spTree>
    <p:extLst>
      <p:ext uri="{BB962C8B-B14F-4D97-AF65-F5344CB8AC3E}">
        <p14:creationId xmlns:p14="http://schemas.microsoft.com/office/powerpoint/2010/main" val="401081936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slide7" descr="ESG Analysis for predicted stocks9">
            <a:extLst>
              <a:ext uri="{FF2B5EF4-FFF2-40B4-BE49-F238E27FC236}">
                <a16:creationId xmlns:a16="http://schemas.microsoft.com/office/drawing/2014/main" id="{2EC235D1-9117-48FE-9386-0F75D718AAD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88531" y="0"/>
            <a:ext cx="5966937" cy="5143500"/>
          </a:xfrm>
          <a:prstGeom prst="rect">
            <a:avLst/>
          </a:prstGeom>
        </p:spPr>
      </p:pic>
    </p:spTree>
    <p:extLst>
      <p:ext uri="{BB962C8B-B14F-4D97-AF65-F5344CB8AC3E}">
        <p14:creationId xmlns:p14="http://schemas.microsoft.com/office/powerpoint/2010/main" val="253540018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Shape 644"/>
        <p:cNvGrpSpPr/>
        <p:nvPr/>
      </p:nvGrpSpPr>
      <p:grpSpPr>
        <a:xfrm>
          <a:off x="0" y="0"/>
          <a:ext cx="0" cy="0"/>
          <a:chOff x="0" y="0"/>
          <a:chExt cx="0" cy="0"/>
        </a:xfrm>
      </p:grpSpPr>
      <p:sp>
        <p:nvSpPr>
          <p:cNvPr id="645" name="Google Shape;645;p49"/>
          <p:cNvSpPr txBox="1">
            <a:spLocks noGrp="1"/>
          </p:cNvSpPr>
          <p:nvPr>
            <p:ph type="title"/>
          </p:nvPr>
        </p:nvSpPr>
        <p:spPr>
          <a:xfrm>
            <a:off x="727800" y="1304512"/>
            <a:ext cx="7688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solidFill>
                  <a:srgbClr val="000000"/>
                </a:solidFill>
              </a:rPr>
              <a:t>Vision</a:t>
            </a:r>
            <a:endParaRPr sz="800" dirty="0"/>
          </a:p>
        </p:txBody>
      </p:sp>
      <p:sp>
        <p:nvSpPr>
          <p:cNvPr id="646" name="Google Shape;646;p49"/>
          <p:cNvSpPr txBox="1"/>
          <p:nvPr/>
        </p:nvSpPr>
        <p:spPr>
          <a:xfrm>
            <a:off x="460539" y="3462416"/>
            <a:ext cx="1080043" cy="371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en-GB" b="1" dirty="0">
                <a:latin typeface="Lato"/>
                <a:ea typeface="Lato"/>
                <a:cs typeface="Lato"/>
                <a:sym typeface="Lato"/>
              </a:rPr>
              <a:t>3/15/22</a:t>
            </a:r>
            <a:endParaRPr b="1" dirty="0">
              <a:latin typeface="Lato"/>
              <a:ea typeface="Lato"/>
              <a:cs typeface="Lato"/>
              <a:sym typeface="Lato"/>
            </a:endParaRPr>
          </a:p>
        </p:txBody>
      </p:sp>
      <p:sp>
        <p:nvSpPr>
          <p:cNvPr id="647" name="Google Shape;647;p49"/>
          <p:cNvSpPr txBox="1">
            <a:spLocks noGrp="1"/>
          </p:cNvSpPr>
          <p:nvPr>
            <p:ph type="title"/>
          </p:nvPr>
        </p:nvSpPr>
        <p:spPr>
          <a:xfrm>
            <a:off x="803537" y="2278750"/>
            <a:ext cx="2214900" cy="231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800" dirty="0">
                <a:solidFill>
                  <a:srgbClr val="000000"/>
                </a:solidFill>
              </a:rPr>
              <a:t>Week1</a:t>
            </a:r>
            <a:endParaRPr sz="800" dirty="0">
              <a:solidFill>
                <a:srgbClr val="000000"/>
              </a:solidFill>
            </a:endParaRPr>
          </a:p>
        </p:txBody>
      </p:sp>
      <p:sp>
        <p:nvSpPr>
          <p:cNvPr id="648" name="Google Shape;648;p49"/>
          <p:cNvSpPr txBox="1">
            <a:spLocks noGrp="1"/>
          </p:cNvSpPr>
          <p:nvPr>
            <p:ph type="body" idx="4294967295"/>
          </p:nvPr>
        </p:nvSpPr>
        <p:spPr>
          <a:xfrm>
            <a:off x="803537" y="2509675"/>
            <a:ext cx="2214900" cy="5505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600"/>
              </a:spcAft>
              <a:buNone/>
            </a:pPr>
            <a:r>
              <a:rPr lang="en-GB" sz="700" dirty="0"/>
              <a:t>Data gathering</a:t>
            </a:r>
          </a:p>
          <a:p>
            <a:pPr marL="0" lvl="0" indent="0" algn="l" rtl="0">
              <a:lnSpc>
                <a:spcPct val="100000"/>
              </a:lnSpc>
              <a:spcBef>
                <a:spcPts val="0"/>
              </a:spcBef>
              <a:spcAft>
                <a:spcPts val="600"/>
              </a:spcAft>
              <a:buNone/>
            </a:pPr>
            <a:r>
              <a:rPr lang="en-GB" sz="700" dirty="0"/>
              <a:t>Database and ML </a:t>
            </a:r>
            <a:r>
              <a:rPr lang="en-GB" sz="700" dirty="0" err="1"/>
              <a:t>mockup</a:t>
            </a:r>
            <a:endParaRPr sz="700" dirty="0"/>
          </a:p>
        </p:txBody>
      </p:sp>
      <p:sp>
        <p:nvSpPr>
          <p:cNvPr id="649" name="Google Shape;649;p49"/>
          <p:cNvSpPr txBox="1"/>
          <p:nvPr/>
        </p:nvSpPr>
        <p:spPr>
          <a:xfrm>
            <a:off x="2062848" y="2957350"/>
            <a:ext cx="1339325" cy="371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en-GB" b="1" dirty="0">
                <a:latin typeface="Lato"/>
                <a:ea typeface="Lato"/>
                <a:cs typeface="Lato"/>
                <a:sym typeface="Lato"/>
              </a:rPr>
              <a:t>3/20/22</a:t>
            </a:r>
            <a:endParaRPr b="1" dirty="0">
              <a:latin typeface="Lato"/>
              <a:ea typeface="Lato"/>
              <a:cs typeface="Lato"/>
              <a:sym typeface="Lato"/>
            </a:endParaRPr>
          </a:p>
        </p:txBody>
      </p:sp>
      <p:sp>
        <p:nvSpPr>
          <p:cNvPr id="650" name="Google Shape;650;p49"/>
          <p:cNvSpPr txBox="1">
            <a:spLocks noGrp="1"/>
          </p:cNvSpPr>
          <p:nvPr>
            <p:ph type="title"/>
          </p:nvPr>
        </p:nvSpPr>
        <p:spPr>
          <a:xfrm>
            <a:off x="2230906" y="3837600"/>
            <a:ext cx="2214900" cy="231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800" dirty="0">
                <a:solidFill>
                  <a:srgbClr val="000000"/>
                </a:solidFill>
              </a:rPr>
              <a:t>Week2 </a:t>
            </a:r>
            <a:endParaRPr sz="800" dirty="0">
              <a:solidFill>
                <a:srgbClr val="000000"/>
              </a:solidFill>
            </a:endParaRPr>
          </a:p>
        </p:txBody>
      </p:sp>
      <p:sp>
        <p:nvSpPr>
          <p:cNvPr id="651" name="Google Shape;651;p49"/>
          <p:cNvSpPr txBox="1">
            <a:spLocks noGrp="1"/>
          </p:cNvSpPr>
          <p:nvPr>
            <p:ph type="body" idx="4294967295"/>
          </p:nvPr>
        </p:nvSpPr>
        <p:spPr>
          <a:xfrm>
            <a:off x="2230906" y="4068525"/>
            <a:ext cx="2214900" cy="641361"/>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600"/>
              </a:spcAft>
              <a:buNone/>
            </a:pPr>
            <a:r>
              <a:rPr lang="en-GB" sz="700" dirty="0"/>
              <a:t>Final dataset selection</a:t>
            </a:r>
          </a:p>
          <a:p>
            <a:pPr marL="0" lvl="0" indent="0" algn="l" rtl="0">
              <a:lnSpc>
                <a:spcPct val="100000"/>
              </a:lnSpc>
              <a:spcBef>
                <a:spcPts val="0"/>
              </a:spcBef>
              <a:spcAft>
                <a:spcPts val="600"/>
              </a:spcAft>
              <a:buNone/>
            </a:pPr>
            <a:r>
              <a:rPr lang="en-GB" sz="700" dirty="0"/>
              <a:t>Database Connectivity</a:t>
            </a:r>
          </a:p>
          <a:p>
            <a:pPr marL="0" lvl="0" indent="0" algn="l" rtl="0">
              <a:lnSpc>
                <a:spcPct val="100000"/>
              </a:lnSpc>
              <a:spcBef>
                <a:spcPts val="0"/>
              </a:spcBef>
              <a:spcAft>
                <a:spcPts val="600"/>
              </a:spcAft>
              <a:buNone/>
            </a:pPr>
            <a:r>
              <a:rPr lang="en-GB" sz="700" dirty="0"/>
              <a:t>ML first model</a:t>
            </a:r>
          </a:p>
          <a:p>
            <a:pPr marL="0" lvl="0" indent="0" algn="l" rtl="0">
              <a:lnSpc>
                <a:spcPct val="100000"/>
              </a:lnSpc>
              <a:spcBef>
                <a:spcPts val="0"/>
              </a:spcBef>
              <a:spcAft>
                <a:spcPts val="1600"/>
              </a:spcAft>
              <a:buNone/>
            </a:pPr>
            <a:endParaRPr sz="700" dirty="0"/>
          </a:p>
        </p:txBody>
      </p:sp>
      <p:sp>
        <p:nvSpPr>
          <p:cNvPr id="652" name="Google Shape;652;p49"/>
          <p:cNvSpPr txBox="1"/>
          <p:nvPr/>
        </p:nvSpPr>
        <p:spPr>
          <a:xfrm>
            <a:off x="3465537" y="3462416"/>
            <a:ext cx="1402675" cy="371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en-GB" b="1" dirty="0">
                <a:latin typeface="Lato"/>
                <a:ea typeface="Lato"/>
                <a:cs typeface="Lato"/>
                <a:sym typeface="Lato"/>
              </a:rPr>
              <a:t>3/27/22</a:t>
            </a:r>
            <a:endParaRPr b="1" dirty="0">
              <a:latin typeface="Lato"/>
              <a:ea typeface="Lato"/>
              <a:cs typeface="Lato"/>
              <a:sym typeface="Lato"/>
            </a:endParaRPr>
          </a:p>
        </p:txBody>
      </p:sp>
      <p:sp>
        <p:nvSpPr>
          <p:cNvPr id="653" name="Google Shape;653;p49"/>
          <p:cNvSpPr txBox="1">
            <a:spLocks noGrp="1"/>
          </p:cNvSpPr>
          <p:nvPr>
            <p:ph type="title"/>
          </p:nvPr>
        </p:nvSpPr>
        <p:spPr>
          <a:xfrm>
            <a:off x="3681909" y="2278750"/>
            <a:ext cx="2214900" cy="231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800" dirty="0">
                <a:solidFill>
                  <a:srgbClr val="000000"/>
                </a:solidFill>
              </a:rPr>
              <a:t>Week3 </a:t>
            </a:r>
            <a:endParaRPr sz="800" dirty="0">
              <a:solidFill>
                <a:srgbClr val="000000"/>
              </a:solidFill>
            </a:endParaRPr>
          </a:p>
        </p:txBody>
      </p:sp>
      <p:sp>
        <p:nvSpPr>
          <p:cNvPr id="654" name="Google Shape;654;p49"/>
          <p:cNvSpPr txBox="1">
            <a:spLocks noGrp="1"/>
          </p:cNvSpPr>
          <p:nvPr>
            <p:ph type="body" idx="4294967295"/>
          </p:nvPr>
        </p:nvSpPr>
        <p:spPr>
          <a:xfrm>
            <a:off x="3681909" y="2509675"/>
            <a:ext cx="2214900" cy="5505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600"/>
              </a:spcAft>
              <a:buNone/>
            </a:pPr>
            <a:r>
              <a:rPr lang="en-GB" sz="700" dirty="0"/>
              <a:t>Fully functioning Database </a:t>
            </a:r>
          </a:p>
          <a:p>
            <a:pPr marL="0" lvl="0" indent="0" algn="l" rtl="0">
              <a:lnSpc>
                <a:spcPct val="100000"/>
              </a:lnSpc>
              <a:spcBef>
                <a:spcPts val="0"/>
              </a:spcBef>
              <a:spcAft>
                <a:spcPts val="600"/>
              </a:spcAft>
              <a:buNone/>
            </a:pPr>
            <a:r>
              <a:rPr lang="en-GB" sz="700" dirty="0"/>
              <a:t>Fully Functioning ML models -3</a:t>
            </a:r>
          </a:p>
          <a:p>
            <a:pPr marL="0" lvl="0" indent="0" algn="l" rtl="0">
              <a:lnSpc>
                <a:spcPct val="100000"/>
              </a:lnSpc>
              <a:spcBef>
                <a:spcPts val="0"/>
              </a:spcBef>
              <a:spcAft>
                <a:spcPts val="600"/>
              </a:spcAft>
              <a:buNone/>
            </a:pPr>
            <a:r>
              <a:rPr lang="en-GB" sz="700" dirty="0"/>
              <a:t>First Dashboard and Presentation</a:t>
            </a:r>
          </a:p>
          <a:p>
            <a:pPr marL="0" lvl="0" indent="0" algn="l" rtl="0">
              <a:lnSpc>
                <a:spcPct val="100000"/>
              </a:lnSpc>
              <a:spcBef>
                <a:spcPts val="0"/>
              </a:spcBef>
              <a:spcAft>
                <a:spcPts val="1600"/>
              </a:spcAft>
              <a:buNone/>
            </a:pPr>
            <a:endParaRPr sz="700" dirty="0"/>
          </a:p>
        </p:txBody>
      </p:sp>
      <p:sp>
        <p:nvSpPr>
          <p:cNvPr id="655" name="Google Shape;655;p49"/>
          <p:cNvSpPr txBox="1"/>
          <p:nvPr/>
        </p:nvSpPr>
        <p:spPr>
          <a:xfrm>
            <a:off x="4871273" y="2957350"/>
            <a:ext cx="1246497" cy="371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en-GB" b="1" dirty="0">
                <a:latin typeface="Lato"/>
                <a:ea typeface="Lato"/>
                <a:cs typeface="Lato"/>
                <a:sym typeface="Lato"/>
              </a:rPr>
              <a:t>4/14/22</a:t>
            </a:r>
            <a:endParaRPr b="1" dirty="0">
              <a:latin typeface="Lato"/>
              <a:ea typeface="Lato"/>
              <a:cs typeface="Lato"/>
              <a:sym typeface="Lato"/>
            </a:endParaRPr>
          </a:p>
        </p:txBody>
      </p:sp>
      <p:sp>
        <p:nvSpPr>
          <p:cNvPr id="656" name="Google Shape;656;p49"/>
          <p:cNvSpPr txBox="1">
            <a:spLocks noGrp="1"/>
          </p:cNvSpPr>
          <p:nvPr>
            <p:ph type="title"/>
          </p:nvPr>
        </p:nvSpPr>
        <p:spPr>
          <a:xfrm>
            <a:off x="5136128" y="3837600"/>
            <a:ext cx="2214900" cy="231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800" dirty="0">
                <a:solidFill>
                  <a:srgbClr val="000000"/>
                </a:solidFill>
              </a:rPr>
              <a:t>Week4 &amp; 5</a:t>
            </a:r>
            <a:endParaRPr sz="800" dirty="0">
              <a:solidFill>
                <a:srgbClr val="000000"/>
              </a:solidFill>
            </a:endParaRPr>
          </a:p>
        </p:txBody>
      </p:sp>
      <p:sp>
        <p:nvSpPr>
          <p:cNvPr id="657" name="Google Shape;657;p49"/>
          <p:cNvSpPr txBox="1">
            <a:spLocks noGrp="1"/>
          </p:cNvSpPr>
          <p:nvPr>
            <p:ph type="body" idx="4294967295"/>
          </p:nvPr>
        </p:nvSpPr>
        <p:spPr>
          <a:xfrm>
            <a:off x="5136128" y="4068525"/>
            <a:ext cx="2214900" cy="5505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600"/>
              </a:spcAft>
              <a:buNone/>
            </a:pPr>
            <a:r>
              <a:rPr lang="en-GB" sz="700" dirty="0"/>
              <a:t>Fully functioning Database</a:t>
            </a:r>
          </a:p>
          <a:p>
            <a:pPr marL="0" lvl="0" indent="0" algn="l" rtl="0">
              <a:lnSpc>
                <a:spcPct val="100000"/>
              </a:lnSpc>
              <a:spcBef>
                <a:spcPts val="0"/>
              </a:spcBef>
              <a:spcAft>
                <a:spcPts val="600"/>
              </a:spcAft>
              <a:buNone/>
            </a:pPr>
            <a:r>
              <a:rPr lang="en-GB" sz="700" dirty="0"/>
              <a:t>Final ML models – 2</a:t>
            </a:r>
          </a:p>
          <a:p>
            <a:pPr marL="0" lvl="0" indent="0" algn="l" rtl="0">
              <a:lnSpc>
                <a:spcPct val="100000"/>
              </a:lnSpc>
              <a:spcBef>
                <a:spcPts val="0"/>
              </a:spcBef>
              <a:spcAft>
                <a:spcPts val="600"/>
              </a:spcAft>
              <a:buNone/>
            </a:pPr>
            <a:r>
              <a:rPr lang="en-GB" sz="700" dirty="0"/>
              <a:t>ML models integrated in Dashboard/Presentation</a:t>
            </a:r>
            <a:endParaRPr sz="700" dirty="0"/>
          </a:p>
        </p:txBody>
      </p:sp>
      <p:sp>
        <p:nvSpPr>
          <p:cNvPr id="658" name="Google Shape;658;p49"/>
          <p:cNvSpPr txBox="1"/>
          <p:nvPr/>
        </p:nvSpPr>
        <p:spPr>
          <a:xfrm>
            <a:off x="6325137" y="3462416"/>
            <a:ext cx="1063783" cy="371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en-IN" b="1" dirty="0">
                <a:latin typeface="Lato"/>
                <a:ea typeface="Lato"/>
                <a:cs typeface="Lato"/>
                <a:sym typeface="Lato"/>
              </a:rPr>
              <a:t>6/14/22</a:t>
            </a:r>
            <a:endParaRPr b="1" dirty="0">
              <a:latin typeface="Lato"/>
              <a:ea typeface="Lato"/>
              <a:cs typeface="Lato"/>
              <a:sym typeface="Lato"/>
            </a:endParaRPr>
          </a:p>
        </p:txBody>
      </p:sp>
      <p:sp>
        <p:nvSpPr>
          <p:cNvPr id="659" name="Google Shape;659;p49"/>
          <p:cNvSpPr txBox="1">
            <a:spLocks noGrp="1"/>
          </p:cNvSpPr>
          <p:nvPr>
            <p:ph type="title"/>
          </p:nvPr>
        </p:nvSpPr>
        <p:spPr>
          <a:xfrm>
            <a:off x="6498513" y="1712731"/>
            <a:ext cx="2214900" cy="231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800" dirty="0">
                <a:solidFill>
                  <a:srgbClr val="000000"/>
                </a:solidFill>
              </a:rPr>
              <a:t>Future Goals</a:t>
            </a:r>
            <a:endParaRPr sz="800" dirty="0">
              <a:solidFill>
                <a:srgbClr val="000000"/>
              </a:solidFill>
            </a:endParaRPr>
          </a:p>
        </p:txBody>
      </p:sp>
      <p:sp>
        <p:nvSpPr>
          <p:cNvPr id="660" name="Google Shape;660;p49"/>
          <p:cNvSpPr txBox="1">
            <a:spLocks noGrp="1"/>
          </p:cNvSpPr>
          <p:nvPr>
            <p:ph type="body" idx="4294967295"/>
          </p:nvPr>
        </p:nvSpPr>
        <p:spPr>
          <a:xfrm>
            <a:off x="6560281" y="2025481"/>
            <a:ext cx="2214900" cy="871993"/>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600"/>
              </a:spcAft>
              <a:buNone/>
            </a:pPr>
            <a:r>
              <a:rPr lang="en-GB" sz="700" dirty="0"/>
              <a:t>To reduce MAPE on predictions using hyperparameter tuning on each stock.</a:t>
            </a:r>
          </a:p>
          <a:p>
            <a:pPr marL="0" lvl="0" indent="0" algn="l" rtl="0">
              <a:lnSpc>
                <a:spcPct val="100000"/>
              </a:lnSpc>
              <a:spcBef>
                <a:spcPts val="0"/>
              </a:spcBef>
              <a:spcAft>
                <a:spcPts val="600"/>
              </a:spcAft>
              <a:buNone/>
            </a:pPr>
            <a:r>
              <a:rPr lang="en-GB" sz="700" dirty="0"/>
              <a:t>To checkout ARIMA. LSTM Models for better performance</a:t>
            </a:r>
          </a:p>
          <a:p>
            <a:pPr marL="0" lvl="0" indent="0" algn="l" rtl="0">
              <a:lnSpc>
                <a:spcPct val="100000"/>
              </a:lnSpc>
              <a:spcBef>
                <a:spcPts val="0"/>
              </a:spcBef>
              <a:spcAft>
                <a:spcPts val="600"/>
              </a:spcAft>
              <a:buNone/>
            </a:pPr>
            <a:r>
              <a:rPr lang="en-GB" sz="700" dirty="0"/>
              <a:t>To update the tables periodically in future as data changes and have a database of historical ESG data.</a:t>
            </a:r>
          </a:p>
          <a:p>
            <a:pPr marL="0" lvl="0" indent="0" algn="l" rtl="0">
              <a:lnSpc>
                <a:spcPct val="100000"/>
              </a:lnSpc>
              <a:spcBef>
                <a:spcPts val="0"/>
              </a:spcBef>
              <a:spcAft>
                <a:spcPts val="1600"/>
              </a:spcAft>
              <a:buNone/>
            </a:pPr>
            <a:endParaRPr sz="700" dirty="0"/>
          </a:p>
        </p:txBody>
      </p:sp>
      <p:pic>
        <p:nvPicPr>
          <p:cNvPr id="661" name="Google Shape;661;p49" descr="shutterstock_429987889_edited.jpg"/>
          <p:cNvPicPr preferRelativeResize="0"/>
          <p:nvPr/>
        </p:nvPicPr>
        <p:blipFill rotWithShape="1">
          <a:blip r:embed="rId3">
            <a:alphaModFix/>
          </a:blip>
          <a:srcRect t="91660" b="6621"/>
          <a:stretch/>
        </p:blipFill>
        <p:spPr>
          <a:xfrm>
            <a:off x="885125" y="3339575"/>
            <a:ext cx="8265375" cy="132431"/>
          </a:xfrm>
          <a:prstGeom prst="rect">
            <a:avLst/>
          </a:prstGeom>
          <a:noFill/>
          <a:ln>
            <a:noFill/>
          </a:ln>
        </p:spPr>
      </p:pic>
      <p:grpSp>
        <p:nvGrpSpPr>
          <p:cNvPr id="662" name="Google Shape;662;p49"/>
          <p:cNvGrpSpPr/>
          <p:nvPr/>
        </p:nvGrpSpPr>
        <p:grpSpPr>
          <a:xfrm>
            <a:off x="845575" y="3060165"/>
            <a:ext cx="92400" cy="411825"/>
            <a:chOff x="845575" y="2563700"/>
            <a:chExt cx="92400" cy="411825"/>
          </a:xfrm>
        </p:grpSpPr>
        <p:cxnSp>
          <p:nvCxnSpPr>
            <p:cNvPr id="663" name="Google Shape;663;p49"/>
            <p:cNvCxnSpPr/>
            <p:nvPr/>
          </p:nvCxnSpPr>
          <p:spPr>
            <a:xfrm>
              <a:off x="891775" y="2616125"/>
              <a:ext cx="0" cy="359400"/>
            </a:xfrm>
            <a:prstGeom prst="straightConnector1">
              <a:avLst/>
            </a:prstGeom>
            <a:noFill/>
            <a:ln w="9525" cap="flat" cmpd="sng">
              <a:solidFill>
                <a:srgbClr val="000000"/>
              </a:solidFill>
              <a:prstDash val="solid"/>
              <a:round/>
              <a:headEnd type="none" w="med" len="med"/>
              <a:tailEnd type="none" w="med" len="med"/>
            </a:ln>
          </p:spPr>
        </p:cxnSp>
        <p:sp>
          <p:nvSpPr>
            <p:cNvPr id="664" name="Google Shape;664;p49"/>
            <p:cNvSpPr/>
            <p:nvPr/>
          </p:nvSpPr>
          <p:spPr>
            <a:xfrm>
              <a:off x="845575" y="2563700"/>
              <a:ext cx="92400" cy="924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 name="Google Shape;665;p49"/>
          <p:cNvGrpSpPr/>
          <p:nvPr/>
        </p:nvGrpSpPr>
        <p:grpSpPr>
          <a:xfrm rot="10800000">
            <a:off x="2296375" y="3339567"/>
            <a:ext cx="92400" cy="411825"/>
            <a:chOff x="2070100" y="2563700"/>
            <a:chExt cx="92400" cy="411825"/>
          </a:xfrm>
        </p:grpSpPr>
        <p:cxnSp>
          <p:nvCxnSpPr>
            <p:cNvPr id="666" name="Google Shape;666;p49"/>
            <p:cNvCxnSpPr/>
            <p:nvPr/>
          </p:nvCxnSpPr>
          <p:spPr>
            <a:xfrm>
              <a:off x="2116300" y="2616125"/>
              <a:ext cx="0" cy="359400"/>
            </a:xfrm>
            <a:prstGeom prst="straightConnector1">
              <a:avLst/>
            </a:prstGeom>
            <a:noFill/>
            <a:ln w="9525" cap="flat" cmpd="sng">
              <a:solidFill>
                <a:srgbClr val="000000"/>
              </a:solidFill>
              <a:prstDash val="solid"/>
              <a:round/>
              <a:headEnd type="none" w="med" len="med"/>
              <a:tailEnd type="none" w="med" len="med"/>
            </a:ln>
          </p:spPr>
        </p:cxnSp>
        <p:sp>
          <p:nvSpPr>
            <p:cNvPr id="667" name="Google Shape;667;p49"/>
            <p:cNvSpPr/>
            <p:nvPr/>
          </p:nvSpPr>
          <p:spPr>
            <a:xfrm>
              <a:off x="2070100" y="2563700"/>
              <a:ext cx="92400" cy="924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 name="Google Shape;668;p49"/>
          <p:cNvGrpSpPr/>
          <p:nvPr/>
        </p:nvGrpSpPr>
        <p:grpSpPr>
          <a:xfrm>
            <a:off x="3747175" y="3060165"/>
            <a:ext cx="92400" cy="411825"/>
            <a:chOff x="845575" y="2563700"/>
            <a:chExt cx="92400" cy="411825"/>
          </a:xfrm>
        </p:grpSpPr>
        <p:cxnSp>
          <p:nvCxnSpPr>
            <p:cNvPr id="669" name="Google Shape;669;p49"/>
            <p:cNvCxnSpPr/>
            <p:nvPr/>
          </p:nvCxnSpPr>
          <p:spPr>
            <a:xfrm>
              <a:off x="891775" y="2616125"/>
              <a:ext cx="0" cy="359400"/>
            </a:xfrm>
            <a:prstGeom prst="straightConnector1">
              <a:avLst/>
            </a:prstGeom>
            <a:noFill/>
            <a:ln w="9525" cap="flat" cmpd="sng">
              <a:solidFill>
                <a:srgbClr val="000000"/>
              </a:solidFill>
              <a:prstDash val="solid"/>
              <a:round/>
              <a:headEnd type="none" w="med" len="med"/>
              <a:tailEnd type="none" w="med" len="med"/>
            </a:ln>
          </p:spPr>
        </p:cxnSp>
        <p:sp>
          <p:nvSpPr>
            <p:cNvPr id="670" name="Google Shape;670;p49"/>
            <p:cNvSpPr/>
            <p:nvPr/>
          </p:nvSpPr>
          <p:spPr>
            <a:xfrm>
              <a:off x="845575" y="2563700"/>
              <a:ext cx="92400" cy="924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 name="Google Shape;671;p49"/>
          <p:cNvGrpSpPr/>
          <p:nvPr/>
        </p:nvGrpSpPr>
        <p:grpSpPr>
          <a:xfrm rot="10800000">
            <a:off x="5197975" y="3339567"/>
            <a:ext cx="92400" cy="411825"/>
            <a:chOff x="2070100" y="2563700"/>
            <a:chExt cx="92400" cy="411825"/>
          </a:xfrm>
        </p:grpSpPr>
        <p:cxnSp>
          <p:nvCxnSpPr>
            <p:cNvPr id="672" name="Google Shape;672;p49"/>
            <p:cNvCxnSpPr/>
            <p:nvPr/>
          </p:nvCxnSpPr>
          <p:spPr>
            <a:xfrm>
              <a:off x="2116300" y="2616125"/>
              <a:ext cx="0" cy="359400"/>
            </a:xfrm>
            <a:prstGeom prst="straightConnector1">
              <a:avLst/>
            </a:prstGeom>
            <a:noFill/>
            <a:ln w="9525" cap="flat" cmpd="sng">
              <a:solidFill>
                <a:srgbClr val="000000"/>
              </a:solidFill>
              <a:prstDash val="solid"/>
              <a:round/>
              <a:headEnd type="none" w="med" len="med"/>
              <a:tailEnd type="none" w="med" len="med"/>
            </a:ln>
          </p:spPr>
        </p:cxnSp>
        <p:sp>
          <p:nvSpPr>
            <p:cNvPr id="673" name="Google Shape;673;p49"/>
            <p:cNvSpPr/>
            <p:nvPr/>
          </p:nvSpPr>
          <p:spPr>
            <a:xfrm>
              <a:off x="2070100" y="2563700"/>
              <a:ext cx="92400" cy="924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 name="Google Shape;674;p49"/>
          <p:cNvGrpSpPr/>
          <p:nvPr/>
        </p:nvGrpSpPr>
        <p:grpSpPr>
          <a:xfrm>
            <a:off x="6648775" y="3060165"/>
            <a:ext cx="92400" cy="411825"/>
            <a:chOff x="845575" y="2563700"/>
            <a:chExt cx="92400" cy="411825"/>
          </a:xfrm>
        </p:grpSpPr>
        <p:cxnSp>
          <p:nvCxnSpPr>
            <p:cNvPr id="675" name="Google Shape;675;p49"/>
            <p:cNvCxnSpPr/>
            <p:nvPr/>
          </p:nvCxnSpPr>
          <p:spPr>
            <a:xfrm>
              <a:off x="891775" y="2616125"/>
              <a:ext cx="0" cy="359400"/>
            </a:xfrm>
            <a:prstGeom prst="straightConnector1">
              <a:avLst/>
            </a:prstGeom>
            <a:noFill/>
            <a:ln w="9525" cap="flat" cmpd="sng">
              <a:solidFill>
                <a:srgbClr val="000000"/>
              </a:solidFill>
              <a:prstDash val="solid"/>
              <a:round/>
              <a:headEnd type="none" w="med" len="med"/>
              <a:tailEnd type="none" w="med" len="med"/>
            </a:ln>
          </p:spPr>
        </p:cxnSp>
        <p:sp>
          <p:nvSpPr>
            <p:cNvPr id="676" name="Google Shape;676;p49"/>
            <p:cNvSpPr/>
            <p:nvPr/>
          </p:nvSpPr>
          <p:spPr>
            <a:xfrm>
              <a:off x="845575" y="2563700"/>
              <a:ext cx="92400" cy="924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680"/>
        <p:cNvGrpSpPr/>
        <p:nvPr/>
      </p:nvGrpSpPr>
      <p:grpSpPr>
        <a:xfrm>
          <a:off x="0" y="0"/>
          <a:ext cx="0" cy="0"/>
          <a:chOff x="0" y="0"/>
          <a:chExt cx="0" cy="0"/>
        </a:xfrm>
      </p:grpSpPr>
      <p:sp>
        <p:nvSpPr>
          <p:cNvPr id="681" name="Google Shape;681;p50"/>
          <p:cNvSpPr txBox="1">
            <a:spLocks noGrp="1"/>
          </p:cNvSpPr>
          <p:nvPr>
            <p:ph type="title"/>
          </p:nvPr>
        </p:nvSpPr>
        <p:spPr>
          <a:xfrm>
            <a:off x="730000" y="1318650"/>
            <a:ext cx="35547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00000"/>
                </a:solidFill>
              </a:rPr>
              <a:t>References</a:t>
            </a:r>
            <a:endParaRPr/>
          </a:p>
        </p:txBody>
      </p:sp>
      <p:sp>
        <p:nvSpPr>
          <p:cNvPr id="682" name="Google Shape;682;p50"/>
          <p:cNvSpPr txBox="1">
            <a:spLocks noGrp="1"/>
          </p:cNvSpPr>
          <p:nvPr>
            <p:ph type="body" idx="1"/>
          </p:nvPr>
        </p:nvSpPr>
        <p:spPr>
          <a:xfrm>
            <a:off x="721225" y="1907600"/>
            <a:ext cx="7977900" cy="25269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endParaRPr u="sng" dirty="0">
              <a:solidFill>
                <a:schemeClr val="hlink"/>
              </a:solidFill>
              <a:highlight>
                <a:srgbClr val="FFFFFF"/>
              </a:highlight>
              <a:latin typeface="Arial"/>
              <a:ea typeface="Arial"/>
              <a:cs typeface="Arial"/>
              <a:sym typeface="Arial"/>
            </a:endParaRPr>
          </a:p>
          <a:p>
            <a:pPr marL="457200" lvl="0" indent="-311150" algn="l" rtl="0">
              <a:spcBef>
                <a:spcPts val="0"/>
              </a:spcBef>
              <a:spcAft>
                <a:spcPts val="0"/>
              </a:spcAft>
              <a:buClr>
                <a:srgbClr val="24292E"/>
              </a:buClr>
              <a:buSzPts val="1300"/>
              <a:buFont typeface="Arial"/>
              <a:buChar char="●"/>
            </a:pPr>
            <a:r>
              <a:rPr lang="en-GB" u="sng" dirty="0">
                <a:solidFill>
                  <a:schemeClr val="hlink"/>
                </a:solidFill>
                <a:highlight>
                  <a:srgbClr val="FFFFFF"/>
                </a:highlight>
                <a:latin typeface="Arial"/>
                <a:ea typeface="Arial"/>
                <a:cs typeface="Arial"/>
                <a:sym typeface="Arial"/>
                <a:hlinkClick r:id="rId3"/>
              </a:rPr>
              <a:t>https://www.investopedia.com/terms/e/environmental-social-and-governance-esg-criteria.asp</a:t>
            </a:r>
            <a:endParaRPr u="sng" dirty="0">
              <a:solidFill>
                <a:schemeClr val="hlink"/>
              </a:solidFill>
              <a:highlight>
                <a:srgbClr val="FFFFFF"/>
              </a:highlight>
              <a:latin typeface="Arial"/>
              <a:ea typeface="Arial"/>
              <a:cs typeface="Arial"/>
              <a:sym typeface="Arial"/>
            </a:endParaRPr>
          </a:p>
          <a:p>
            <a:pPr marL="457200" lvl="0" indent="-311150" algn="l" rtl="0">
              <a:spcBef>
                <a:spcPts val="0"/>
              </a:spcBef>
              <a:spcAft>
                <a:spcPts val="0"/>
              </a:spcAft>
              <a:buClr>
                <a:srgbClr val="24292E"/>
              </a:buClr>
              <a:buSzPts val="1300"/>
              <a:buFont typeface="Arial"/>
              <a:buChar char="●"/>
            </a:pPr>
            <a:r>
              <a:rPr lang="en-GB" u="sng" dirty="0">
                <a:solidFill>
                  <a:schemeClr val="hlink"/>
                </a:solidFill>
                <a:highlight>
                  <a:srgbClr val="FFFFFF"/>
                </a:highlight>
                <a:latin typeface="Arial"/>
                <a:ea typeface="Arial"/>
                <a:cs typeface="Arial"/>
                <a:sym typeface="Arial"/>
                <a:hlinkClick r:id="rId4"/>
              </a:rPr>
              <a:t>https://ca.finance.yahoo.com/</a:t>
            </a:r>
            <a:endParaRPr u="sng" dirty="0">
              <a:solidFill>
                <a:schemeClr val="hlink"/>
              </a:solidFill>
              <a:highlight>
                <a:srgbClr val="FFFFFF"/>
              </a:highlight>
              <a:latin typeface="Arial"/>
              <a:ea typeface="Arial"/>
              <a:cs typeface="Arial"/>
              <a:sym typeface="Arial"/>
            </a:endParaRPr>
          </a:p>
          <a:p>
            <a:pPr marL="457200" lvl="0" indent="-311150" algn="l" rtl="0">
              <a:spcBef>
                <a:spcPts val="0"/>
              </a:spcBef>
              <a:spcAft>
                <a:spcPts val="0"/>
              </a:spcAft>
              <a:buClr>
                <a:srgbClr val="24292E"/>
              </a:buClr>
              <a:buSzPts val="1300"/>
              <a:buFont typeface="Arial"/>
              <a:buChar char="●"/>
            </a:pPr>
            <a:r>
              <a:rPr lang="en-GB" u="sng" dirty="0">
                <a:solidFill>
                  <a:schemeClr val="hlink"/>
                </a:solidFill>
                <a:latin typeface="Arial"/>
                <a:ea typeface="Arial"/>
                <a:cs typeface="Arial"/>
                <a:sym typeface="Arial"/>
                <a:hlinkClick r:id="rId5"/>
              </a:rPr>
              <a:t>https://www.forbes.com/just-companies/#5d410d762bf0</a:t>
            </a:r>
            <a:endParaRPr u="sng" dirty="0">
              <a:solidFill>
                <a:schemeClr val="hlink"/>
              </a:solidFill>
              <a:latin typeface="Arial"/>
              <a:ea typeface="Arial"/>
              <a:cs typeface="Arial"/>
              <a:sym typeface="Arial"/>
            </a:endParaRPr>
          </a:p>
          <a:p>
            <a:pPr marL="457200" lvl="0" indent="-311150" algn="l" rtl="0">
              <a:spcBef>
                <a:spcPts val="0"/>
              </a:spcBef>
              <a:spcAft>
                <a:spcPts val="0"/>
              </a:spcAft>
              <a:buClr>
                <a:schemeClr val="hlink"/>
              </a:buClr>
              <a:buSzPts val="1300"/>
              <a:buFont typeface="Arial"/>
              <a:buChar char="●"/>
            </a:pPr>
            <a:r>
              <a:rPr lang="en-GB" u="sng" dirty="0">
                <a:solidFill>
                  <a:schemeClr val="hlink"/>
                </a:solidFill>
                <a:latin typeface="Arial"/>
                <a:ea typeface="Arial"/>
                <a:cs typeface="Arial"/>
                <a:sym typeface="Arial"/>
                <a:hlinkClick r:id="rId6"/>
              </a:rPr>
              <a:t>https://en.wikipedia.org/wiki/Environmental,_social_and_corporate_governance</a:t>
            </a:r>
            <a:endParaRPr lang="en-GB" u="sng" dirty="0">
              <a:solidFill>
                <a:schemeClr val="hlink"/>
              </a:solidFill>
              <a:latin typeface="Arial"/>
              <a:ea typeface="Arial"/>
              <a:cs typeface="Arial"/>
              <a:sym typeface="Arial"/>
            </a:endParaRPr>
          </a:p>
          <a:p>
            <a:pPr marL="457200" lvl="0" indent="-311150" algn="l" rtl="0">
              <a:spcBef>
                <a:spcPts val="0"/>
              </a:spcBef>
              <a:spcAft>
                <a:spcPts val="0"/>
              </a:spcAft>
              <a:buClr>
                <a:schemeClr val="hlink"/>
              </a:buClr>
              <a:buSzPts val="1300"/>
              <a:buFont typeface="Arial"/>
              <a:buChar char="●"/>
            </a:pPr>
            <a:r>
              <a:rPr lang="en-IN" u="sng" dirty="0">
                <a:solidFill>
                  <a:schemeClr val="hlink"/>
                </a:solidFill>
                <a:latin typeface="Arial"/>
                <a:ea typeface="Arial"/>
                <a:cs typeface="Arial"/>
                <a:sym typeface="Arial"/>
                <a:hlinkClick r:id="rId7"/>
              </a:rPr>
              <a:t>https://ecyy.medium.com/forecasting-by-fb-prophet-in-colab-c9d4db2d4195</a:t>
            </a:r>
            <a:endParaRPr lang="en-IN" u="sng" dirty="0">
              <a:solidFill>
                <a:schemeClr val="hlink"/>
              </a:solidFill>
              <a:latin typeface="Arial"/>
              <a:ea typeface="Arial"/>
              <a:cs typeface="Arial"/>
              <a:sym typeface="Arial"/>
            </a:endParaRPr>
          </a:p>
          <a:p>
            <a:pPr marL="457200" lvl="0" indent="-311150" algn="l" rtl="0">
              <a:spcBef>
                <a:spcPts val="0"/>
              </a:spcBef>
              <a:spcAft>
                <a:spcPts val="0"/>
              </a:spcAft>
              <a:buClr>
                <a:schemeClr val="hlink"/>
              </a:buClr>
              <a:buSzPts val="1300"/>
              <a:buFont typeface="Arial"/>
              <a:buChar char="●"/>
            </a:pPr>
            <a:r>
              <a:rPr lang="en-IN" u="sng" dirty="0">
                <a:solidFill>
                  <a:schemeClr val="hlink"/>
                </a:solidFill>
                <a:latin typeface="Arial"/>
                <a:ea typeface="Arial"/>
                <a:cs typeface="Arial"/>
                <a:sym typeface="Arial"/>
                <a:hlinkClick r:id="rId8"/>
              </a:rPr>
              <a:t>https://www.analyticsvidhya.com/blog/2021/07/stock-prices-analysis-with-python/</a:t>
            </a:r>
            <a:endParaRPr lang="en-IN" u="sng" dirty="0">
              <a:solidFill>
                <a:schemeClr val="hlink"/>
              </a:solidFill>
              <a:latin typeface="Arial"/>
              <a:ea typeface="Arial"/>
              <a:cs typeface="Arial"/>
              <a:sym typeface="Arial"/>
            </a:endParaRPr>
          </a:p>
          <a:p>
            <a:pPr marL="457200" lvl="0" indent="-311150" algn="l" rtl="0">
              <a:spcBef>
                <a:spcPts val="0"/>
              </a:spcBef>
              <a:spcAft>
                <a:spcPts val="0"/>
              </a:spcAft>
              <a:buClr>
                <a:schemeClr val="hlink"/>
              </a:buClr>
              <a:buSzPts val="1300"/>
              <a:buFont typeface="Arial"/>
              <a:buChar char="●"/>
            </a:pPr>
            <a:r>
              <a:rPr lang="en-IN" u="sng" dirty="0">
                <a:solidFill>
                  <a:schemeClr val="hlink"/>
                </a:solidFill>
                <a:latin typeface="Arial"/>
                <a:ea typeface="Arial"/>
                <a:cs typeface="Arial"/>
                <a:sym typeface="Arial"/>
              </a:rPr>
              <a:t>https://www.alva-group.com/blog/what-is-an-esg-score-and-how-is-it-calculated/</a:t>
            </a:r>
            <a:endParaRPr u="sng" dirty="0">
              <a:solidFill>
                <a:schemeClr val="hlink"/>
              </a:solidFill>
              <a:latin typeface="Arial"/>
              <a:ea typeface="Arial"/>
              <a:cs typeface="Arial"/>
              <a:sym typeface="Arial"/>
            </a:endParaRPr>
          </a:p>
          <a:p>
            <a:pPr marL="457200" lvl="0" indent="-311150" algn="l" rtl="0">
              <a:spcBef>
                <a:spcPts val="0"/>
              </a:spcBef>
              <a:spcAft>
                <a:spcPts val="0"/>
              </a:spcAft>
              <a:buClr>
                <a:schemeClr val="hlink"/>
              </a:buClr>
              <a:buSzPts val="1300"/>
              <a:buFont typeface="Arial"/>
              <a:buChar char="●"/>
            </a:pPr>
            <a:endParaRPr u="sng" dirty="0">
              <a:solidFill>
                <a:schemeClr val="hlink"/>
              </a:solidFill>
              <a:latin typeface="Arial"/>
              <a:ea typeface="Arial"/>
              <a:cs typeface="Arial"/>
              <a:sym typeface="Arial"/>
            </a:endParaRPr>
          </a:p>
          <a:p>
            <a:pPr marL="457200" lvl="0" indent="0" algn="l" rtl="0">
              <a:spcBef>
                <a:spcPts val="0"/>
              </a:spcBef>
              <a:spcAft>
                <a:spcPts val="0"/>
              </a:spcAft>
              <a:buNone/>
            </a:pPr>
            <a:endParaRPr dirty="0">
              <a:solidFill>
                <a:srgbClr val="24292E"/>
              </a:solidFill>
              <a:highlight>
                <a:srgbClr val="FFFFFF"/>
              </a:highlight>
              <a:latin typeface="Arial"/>
              <a:ea typeface="Arial"/>
              <a:cs typeface="Arial"/>
              <a:sym typeface="Arial"/>
            </a:endParaRPr>
          </a:p>
          <a:p>
            <a:pPr marL="0" lvl="0" indent="0" algn="l" rtl="0">
              <a:spcBef>
                <a:spcPts val="1600"/>
              </a:spcBef>
              <a:spcAft>
                <a:spcPts val="0"/>
              </a:spcAft>
              <a:buNone/>
            </a:pPr>
            <a:endParaRPr dirty="0">
              <a:solidFill>
                <a:srgbClr val="24292E"/>
              </a:solidFill>
              <a:highlight>
                <a:srgbClr val="FFFFFF"/>
              </a:highlight>
              <a:latin typeface="Arial"/>
              <a:ea typeface="Arial"/>
              <a:cs typeface="Arial"/>
              <a:sym typeface="Arial"/>
            </a:endParaRPr>
          </a:p>
          <a:p>
            <a:pPr marL="0" lvl="0" indent="0" algn="l" rtl="0">
              <a:spcBef>
                <a:spcPts val="1600"/>
              </a:spcBef>
              <a:spcAft>
                <a:spcPts val="1600"/>
              </a:spcAft>
              <a:buNone/>
            </a:pPr>
            <a:endParaRPr b="1" dirty="0">
              <a:solidFill>
                <a:srgbClr val="24292E"/>
              </a:solidFill>
              <a:highlight>
                <a:srgbClr val="FFFFFF"/>
              </a:highlight>
              <a:latin typeface="Arial"/>
              <a:ea typeface="Arial"/>
              <a:cs typeface="Arial"/>
              <a:sym typeface="Aria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3743ED-10EE-42E1-AAC3-62C33D66C2F3}"/>
              </a:ext>
            </a:extLst>
          </p:cNvPr>
          <p:cNvSpPr>
            <a:spLocks noGrp="1"/>
          </p:cNvSpPr>
          <p:nvPr>
            <p:ph type="title"/>
          </p:nvPr>
        </p:nvSpPr>
        <p:spPr>
          <a:xfrm>
            <a:off x="729450" y="733950"/>
            <a:ext cx="7688400" cy="1244700"/>
          </a:xfrm>
        </p:spPr>
        <p:txBody>
          <a:bodyPr wrap="square" anchor="t">
            <a:normAutofit/>
          </a:bodyPr>
          <a:lstStyle/>
          <a:p>
            <a:pPr>
              <a:lnSpc>
                <a:spcPct val="90000"/>
              </a:lnSpc>
            </a:pPr>
            <a:r>
              <a:rPr lang="en-IN" sz="7400" dirty="0"/>
              <a:t>Team</a:t>
            </a:r>
          </a:p>
        </p:txBody>
      </p:sp>
      <p:sp>
        <p:nvSpPr>
          <p:cNvPr id="3" name="Text Placeholder 2">
            <a:extLst>
              <a:ext uri="{FF2B5EF4-FFF2-40B4-BE49-F238E27FC236}">
                <a16:creationId xmlns:a16="http://schemas.microsoft.com/office/drawing/2014/main" id="{976C9F4B-24DB-4521-9590-C7C62409926C}"/>
              </a:ext>
            </a:extLst>
          </p:cNvPr>
          <p:cNvSpPr>
            <a:spLocks noGrp="1"/>
          </p:cNvSpPr>
          <p:nvPr>
            <p:ph type="body" idx="1"/>
          </p:nvPr>
        </p:nvSpPr>
        <p:spPr>
          <a:xfrm>
            <a:off x="729450" y="2272888"/>
            <a:ext cx="7688400" cy="1580400"/>
          </a:xfrm>
        </p:spPr>
        <p:txBody>
          <a:bodyPr wrap="square" anchor="t">
            <a:noAutofit/>
          </a:bodyPr>
          <a:lstStyle/>
          <a:p>
            <a:pPr>
              <a:spcAft>
                <a:spcPts val="600"/>
              </a:spcAft>
            </a:pPr>
            <a:r>
              <a:rPr lang="en-IN" sz="1600" dirty="0"/>
              <a:t>Monica </a:t>
            </a:r>
            <a:r>
              <a:rPr lang="en-IN" sz="1600" dirty="0" err="1"/>
              <a:t>Dodds</a:t>
            </a:r>
            <a:endParaRPr lang="en-IN" sz="1600" dirty="0"/>
          </a:p>
          <a:p>
            <a:pPr>
              <a:spcAft>
                <a:spcPts val="600"/>
              </a:spcAft>
            </a:pPr>
            <a:r>
              <a:rPr lang="en-IN" sz="1600" dirty="0"/>
              <a:t>Sachin </a:t>
            </a:r>
            <a:r>
              <a:rPr lang="en-IN" sz="1600" dirty="0" err="1"/>
              <a:t>Nabar</a:t>
            </a:r>
            <a:endParaRPr lang="en-IN" sz="1600" dirty="0"/>
          </a:p>
          <a:p>
            <a:pPr>
              <a:spcAft>
                <a:spcPts val="600"/>
              </a:spcAft>
            </a:pPr>
            <a:r>
              <a:rPr lang="en-IN" sz="1600" dirty="0" err="1"/>
              <a:t>Sucharita</a:t>
            </a:r>
            <a:r>
              <a:rPr lang="en-IN" sz="1600" dirty="0"/>
              <a:t> B</a:t>
            </a:r>
          </a:p>
          <a:p>
            <a:pPr>
              <a:spcAft>
                <a:spcPts val="600"/>
              </a:spcAft>
            </a:pPr>
            <a:r>
              <a:rPr lang="en-IN" sz="1600" dirty="0" err="1"/>
              <a:t>Yicong</a:t>
            </a:r>
            <a:r>
              <a:rPr lang="en-IN" sz="1600" dirty="0"/>
              <a:t> Luo</a:t>
            </a:r>
          </a:p>
        </p:txBody>
      </p:sp>
    </p:spTree>
    <p:extLst>
      <p:ext uri="{BB962C8B-B14F-4D97-AF65-F5344CB8AC3E}">
        <p14:creationId xmlns:p14="http://schemas.microsoft.com/office/powerpoint/2010/main" val="109828116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51"/>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4800">
                <a:solidFill>
                  <a:srgbClr val="000000"/>
                </a:solidFill>
              </a:rPr>
              <a:t>Thank you.</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27"/>
          <p:cNvSpPr txBox="1">
            <a:spLocks noGrp="1"/>
          </p:cNvSpPr>
          <p:nvPr>
            <p:ph type="ctrTitle"/>
          </p:nvPr>
        </p:nvSpPr>
        <p:spPr>
          <a:xfrm>
            <a:off x="729450" y="1322450"/>
            <a:ext cx="4183636" cy="16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600" dirty="0"/>
              <a:t>What is ESG and why is it important?</a:t>
            </a:r>
            <a:endParaRPr sz="3600" dirty="0"/>
          </a:p>
        </p:txBody>
      </p:sp>
      <p:sp>
        <p:nvSpPr>
          <p:cNvPr id="253" name="Google Shape;253;p27"/>
          <p:cNvSpPr txBox="1">
            <a:spLocks noGrp="1"/>
          </p:cNvSpPr>
          <p:nvPr>
            <p:ph type="subTitle" idx="1"/>
          </p:nvPr>
        </p:nvSpPr>
        <p:spPr>
          <a:xfrm>
            <a:off x="729627" y="3172899"/>
            <a:ext cx="3385173" cy="833043"/>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400" b="1" dirty="0">
                <a:solidFill>
                  <a:srgbClr val="002060"/>
                </a:solidFill>
              </a:rPr>
              <a:t>Our dashboard is directed at financial investors who are looking to build their portfolio with sustainability in mind.</a:t>
            </a:r>
            <a:endParaRPr sz="1400" b="1" dirty="0">
              <a:solidFill>
                <a:srgbClr val="002060"/>
              </a:solidFill>
            </a:endParaRPr>
          </a:p>
        </p:txBody>
      </p:sp>
      <p:pic>
        <p:nvPicPr>
          <p:cNvPr id="259" name="Google Shape;259;p27"/>
          <p:cNvPicPr preferRelativeResize="0"/>
          <p:nvPr/>
        </p:nvPicPr>
        <p:blipFill>
          <a:blip r:embed="rId3">
            <a:alphaModFix/>
          </a:blip>
          <a:stretch>
            <a:fillRect/>
          </a:stretch>
        </p:blipFill>
        <p:spPr>
          <a:xfrm>
            <a:off x="5146751" y="882804"/>
            <a:ext cx="3385174" cy="3123138"/>
          </a:xfrm>
          <a:prstGeom prst="rect">
            <a:avLst/>
          </a:prstGeom>
          <a:noFill/>
          <a:ln>
            <a:noFill/>
          </a:ln>
        </p:spPr>
      </p:pic>
    </p:spTree>
    <p:extLst>
      <p:ext uri="{BB962C8B-B14F-4D97-AF65-F5344CB8AC3E}">
        <p14:creationId xmlns:p14="http://schemas.microsoft.com/office/powerpoint/2010/main" val="26484401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22"/>
          <p:cNvSpPr txBox="1">
            <a:spLocks noGrp="1"/>
          </p:cNvSpPr>
          <p:nvPr>
            <p:ph type="title"/>
          </p:nvPr>
        </p:nvSpPr>
        <p:spPr>
          <a:xfrm>
            <a:off x="730725" y="1318650"/>
            <a:ext cx="38934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ESG Trends</a:t>
            </a:r>
            <a:endParaRPr/>
          </a:p>
          <a:p>
            <a:pPr marL="0" lvl="0" indent="0" algn="l" rtl="0">
              <a:spcBef>
                <a:spcPts val="0"/>
              </a:spcBef>
              <a:spcAft>
                <a:spcPts val="0"/>
              </a:spcAft>
              <a:buNone/>
            </a:pPr>
            <a:r>
              <a:rPr lang="en-GB" b="0"/>
              <a:t>01</a:t>
            </a:r>
            <a:endParaRPr b="0"/>
          </a:p>
        </p:txBody>
      </p:sp>
      <p:sp>
        <p:nvSpPr>
          <p:cNvPr id="213" name="Google Shape;213;p22"/>
          <p:cNvSpPr txBox="1">
            <a:spLocks noGrp="1"/>
          </p:cNvSpPr>
          <p:nvPr>
            <p:ph type="body" idx="1"/>
          </p:nvPr>
        </p:nvSpPr>
        <p:spPr>
          <a:xfrm>
            <a:off x="721225" y="2434125"/>
            <a:ext cx="5870400" cy="15309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GB" b="1" dirty="0">
                <a:solidFill>
                  <a:srgbClr val="24292E"/>
                </a:solidFill>
                <a:highlight>
                  <a:srgbClr val="FFFFFF"/>
                </a:highlight>
                <a:latin typeface="Arial"/>
                <a:ea typeface="Arial"/>
                <a:cs typeface="Arial"/>
                <a:sym typeface="Arial"/>
              </a:rPr>
              <a:t>Environment (E)</a:t>
            </a:r>
            <a:r>
              <a:rPr lang="en-GB" dirty="0">
                <a:solidFill>
                  <a:srgbClr val="24292E"/>
                </a:solidFill>
                <a:highlight>
                  <a:srgbClr val="FFFFFF"/>
                </a:highlight>
                <a:latin typeface="Arial"/>
                <a:ea typeface="Arial"/>
                <a:cs typeface="Arial"/>
                <a:sym typeface="Arial"/>
              </a:rPr>
              <a:t>: 56% of population lives in cities and towns and account for 70% of CO</a:t>
            </a:r>
            <a:r>
              <a:rPr lang="en-GB" baseline="-25000" dirty="0">
                <a:solidFill>
                  <a:srgbClr val="24292E"/>
                </a:solidFill>
                <a:highlight>
                  <a:srgbClr val="FFFFFF"/>
                </a:highlight>
                <a:latin typeface="Arial"/>
                <a:ea typeface="Arial"/>
                <a:cs typeface="Arial"/>
                <a:sym typeface="Arial"/>
              </a:rPr>
              <a:t>2</a:t>
            </a:r>
            <a:r>
              <a:rPr lang="en-GB" dirty="0">
                <a:solidFill>
                  <a:srgbClr val="24292E"/>
                </a:solidFill>
                <a:highlight>
                  <a:srgbClr val="FFFFFF"/>
                </a:highlight>
                <a:latin typeface="Arial"/>
                <a:ea typeface="Arial"/>
                <a:cs typeface="Arial"/>
                <a:sym typeface="Arial"/>
              </a:rPr>
              <a:t> emissions by 2050 70% will live in towns and cities. </a:t>
            </a:r>
            <a:r>
              <a:rPr lang="en-GB" dirty="0">
                <a:solidFill>
                  <a:srgbClr val="24292E"/>
                </a:solidFill>
                <a:highlight>
                  <a:srgbClr val="FFFFFF"/>
                </a:highlight>
                <a:latin typeface="Arial"/>
                <a:cs typeface="Arial"/>
                <a:sym typeface="Arial"/>
              </a:rPr>
              <a:t>The global temperature will rise by </a:t>
            </a:r>
            <a:r>
              <a:rPr lang="en-GB" b="1" dirty="0">
                <a:solidFill>
                  <a:srgbClr val="24292E"/>
                </a:solidFill>
                <a:highlight>
                  <a:srgbClr val="FFFFFF"/>
                </a:highlight>
                <a:latin typeface="Arial"/>
                <a:cs typeface="Arial"/>
                <a:sym typeface="Arial"/>
              </a:rPr>
              <a:t>1.5◦ </a:t>
            </a:r>
            <a:r>
              <a:rPr lang="en-GB" dirty="0">
                <a:solidFill>
                  <a:srgbClr val="24292E"/>
                </a:solidFill>
                <a:highlight>
                  <a:srgbClr val="FFFFFF"/>
                </a:highlight>
                <a:latin typeface="Arial"/>
                <a:cs typeface="Arial"/>
                <a:sym typeface="Arial"/>
              </a:rPr>
              <a:t>C if we have Net Zero Emissions of CO2 by 2050 otherwise may be more than </a:t>
            </a:r>
            <a:r>
              <a:rPr lang="en-GB" b="1" dirty="0">
                <a:solidFill>
                  <a:srgbClr val="24292E"/>
                </a:solidFill>
                <a:highlight>
                  <a:srgbClr val="FFFFFF"/>
                </a:highlight>
                <a:latin typeface="Arial"/>
                <a:cs typeface="Arial"/>
                <a:sym typeface="Arial"/>
              </a:rPr>
              <a:t>3.5◦</a:t>
            </a:r>
            <a:r>
              <a:rPr lang="en-GB" dirty="0">
                <a:solidFill>
                  <a:srgbClr val="24292E"/>
                </a:solidFill>
                <a:highlight>
                  <a:srgbClr val="FFFFFF"/>
                </a:highlight>
                <a:latin typeface="Arial"/>
                <a:cs typeface="Arial"/>
                <a:sym typeface="Arial"/>
              </a:rPr>
              <a:t> C.</a:t>
            </a:r>
            <a:endParaRPr dirty="0">
              <a:solidFill>
                <a:srgbClr val="24292E"/>
              </a:solidFill>
              <a:highlight>
                <a:srgbClr val="FFFFFF"/>
              </a:highlight>
              <a:latin typeface="Arial"/>
              <a:cs typeface="Arial"/>
            </a:endParaRPr>
          </a:p>
        </p:txBody>
      </p:sp>
      <p:pic>
        <p:nvPicPr>
          <p:cNvPr id="214" name="Google Shape;214;p22"/>
          <p:cNvPicPr preferRelativeResize="0"/>
          <p:nvPr/>
        </p:nvPicPr>
        <p:blipFill rotWithShape="1">
          <a:blip r:embed="rId3">
            <a:alphaModFix/>
          </a:blip>
          <a:srcRect r="67344"/>
          <a:stretch/>
        </p:blipFill>
        <p:spPr>
          <a:xfrm>
            <a:off x="6745876" y="1355000"/>
            <a:ext cx="1431575" cy="30431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23"/>
          <p:cNvSpPr txBox="1">
            <a:spLocks noGrp="1"/>
          </p:cNvSpPr>
          <p:nvPr>
            <p:ph type="title"/>
          </p:nvPr>
        </p:nvSpPr>
        <p:spPr>
          <a:xfrm>
            <a:off x="730725" y="1318650"/>
            <a:ext cx="38934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ESG Trends</a:t>
            </a:r>
            <a:endParaRPr/>
          </a:p>
          <a:p>
            <a:pPr marL="0" lvl="0" indent="0" algn="l" rtl="0">
              <a:spcBef>
                <a:spcPts val="0"/>
              </a:spcBef>
              <a:spcAft>
                <a:spcPts val="0"/>
              </a:spcAft>
              <a:buNone/>
            </a:pPr>
            <a:r>
              <a:rPr lang="en-GB" b="0"/>
              <a:t>02</a:t>
            </a:r>
            <a:endParaRPr b="0"/>
          </a:p>
        </p:txBody>
      </p:sp>
      <p:sp>
        <p:nvSpPr>
          <p:cNvPr id="220" name="Google Shape;220;p23"/>
          <p:cNvSpPr txBox="1">
            <a:spLocks noGrp="1"/>
          </p:cNvSpPr>
          <p:nvPr>
            <p:ph type="body" idx="1"/>
          </p:nvPr>
        </p:nvSpPr>
        <p:spPr>
          <a:xfrm>
            <a:off x="721225" y="2434125"/>
            <a:ext cx="5870400" cy="14409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GB" b="1" dirty="0">
                <a:solidFill>
                  <a:srgbClr val="24292E"/>
                </a:solidFill>
                <a:highlight>
                  <a:srgbClr val="FFFFFF"/>
                </a:highlight>
                <a:latin typeface="Arial"/>
                <a:ea typeface="Arial"/>
                <a:cs typeface="Arial"/>
                <a:sym typeface="Arial"/>
              </a:rPr>
              <a:t>Social (S): </a:t>
            </a:r>
            <a:r>
              <a:rPr lang="en-GB" dirty="0">
                <a:solidFill>
                  <a:srgbClr val="24292E"/>
                </a:solidFill>
                <a:highlight>
                  <a:srgbClr val="FFFFFF"/>
                </a:highlight>
                <a:latin typeface="Arial"/>
                <a:ea typeface="Arial"/>
                <a:cs typeface="Arial"/>
                <a:sym typeface="Arial"/>
              </a:rPr>
              <a:t>The global population is </a:t>
            </a:r>
            <a:r>
              <a:rPr lang="en-GB" b="1" dirty="0">
                <a:solidFill>
                  <a:srgbClr val="24292E"/>
                </a:solidFill>
                <a:highlight>
                  <a:srgbClr val="FFFFFF"/>
                </a:highlight>
                <a:latin typeface="Arial"/>
                <a:ea typeface="Arial"/>
                <a:cs typeface="Arial"/>
                <a:sym typeface="Arial"/>
              </a:rPr>
              <a:t>8</a:t>
            </a:r>
            <a:r>
              <a:rPr lang="en-GB" dirty="0">
                <a:solidFill>
                  <a:srgbClr val="24292E"/>
                </a:solidFill>
                <a:highlight>
                  <a:srgbClr val="FFFFFF"/>
                </a:highlight>
                <a:latin typeface="Arial"/>
                <a:ea typeface="Arial"/>
                <a:cs typeface="Arial"/>
                <a:sym typeface="Arial"/>
              </a:rPr>
              <a:t> billion set to rise to 8.5 billion by 2030 and </a:t>
            </a:r>
            <a:r>
              <a:rPr lang="en-GB" b="1" dirty="0">
                <a:solidFill>
                  <a:srgbClr val="24292E"/>
                </a:solidFill>
                <a:highlight>
                  <a:srgbClr val="FFFFFF"/>
                </a:highlight>
                <a:latin typeface="Arial"/>
                <a:ea typeface="Arial"/>
                <a:cs typeface="Arial"/>
                <a:sym typeface="Arial"/>
              </a:rPr>
              <a:t>9.7</a:t>
            </a:r>
            <a:r>
              <a:rPr lang="en-GB" dirty="0">
                <a:solidFill>
                  <a:srgbClr val="24292E"/>
                </a:solidFill>
                <a:highlight>
                  <a:srgbClr val="FFFFFF"/>
                </a:highlight>
                <a:latin typeface="Arial"/>
                <a:ea typeface="Arial"/>
                <a:cs typeface="Arial"/>
                <a:sym typeface="Arial"/>
              </a:rPr>
              <a:t> billion by 2050. </a:t>
            </a:r>
            <a:r>
              <a:rPr lang="en-GB" dirty="0">
                <a:solidFill>
                  <a:srgbClr val="1D2228"/>
                </a:solidFill>
                <a:latin typeface="Arial"/>
                <a:ea typeface="Arial"/>
                <a:cs typeface="Arial"/>
                <a:sym typeface="Arial"/>
              </a:rPr>
              <a:t>Community Relations, Human Rights, Workplace Health and Safety, Diversity and Inclusion are the pillars for human dignity and quality of life.</a:t>
            </a:r>
            <a:endParaRPr sz="1100" dirty="0"/>
          </a:p>
        </p:txBody>
      </p:sp>
      <p:pic>
        <p:nvPicPr>
          <p:cNvPr id="221" name="Google Shape;221;p23"/>
          <p:cNvPicPr preferRelativeResize="0"/>
          <p:nvPr/>
        </p:nvPicPr>
        <p:blipFill rotWithShape="1">
          <a:blip r:embed="rId3">
            <a:alphaModFix/>
          </a:blip>
          <a:srcRect l="34025" r="33851"/>
          <a:stretch/>
        </p:blipFill>
        <p:spPr>
          <a:xfrm>
            <a:off x="6757548" y="1394850"/>
            <a:ext cx="1408225" cy="304310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24"/>
          <p:cNvSpPr txBox="1">
            <a:spLocks noGrp="1"/>
          </p:cNvSpPr>
          <p:nvPr>
            <p:ph type="title"/>
          </p:nvPr>
        </p:nvSpPr>
        <p:spPr>
          <a:xfrm>
            <a:off x="730725" y="1318650"/>
            <a:ext cx="38934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ESG Trends</a:t>
            </a:r>
            <a:endParaRPr/>
          </a:p>
          <a:p>
            <a:pPr marL="0" lvl="0" indent="0" algn="l" rtl="0">
              <a:spcBef>
                <a:spcPts val="0"/>
              </a:spcBef>
              <a:spcAft>
                <a:spcPts val="0"/>
              </a:spcAft>
              <a:buNone/>
            </a:pPr>
            <a:r>
              <a:rPr lang="en-GB" b="0"/>
              <a:t>03</a:t>
            </a:r>
            <a:endParaRPr b="0"/>
          </a:p>
        </p:txBody>
      </p:sp>
      <p:sp>
        <p:nvSpPr>
          <p:cNvPr id="227" name="Google Shape;227;p24"/>
          <p:cNvSpPr txBox="1">
            <a:spLocks noGrp="1"/>
          </p:cNvSpPr>
          <p:nvPr>
            <p:ph type="body" idx="1"/>
          </p:nvPr>
        </p:nvSpPr>
        <p:spPr>
          <a:xfrm>
            <a:off x="721225" y="2434125"/>
            <a:ext cx="5870400" cy="1724218"/>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GB" b="1" dirty="0">
                <a:solidFill>
                  <a:srgbClr val="24292E"/>
                </a:solidFill>
                <a:highlight>
                  <a:srgbClr val="FFFFFF"/>
                </a:highlight>
                <a:latin typeface="Arial"/>
                <a:ea typeface="Arial"/>
                <a:cs typeface="Arial"/>
                <a:sym typeface="Arial"/>
              </a:rPr>
              <a:t>Governance(G): </a:t>
            </a:r>
            <a:r>
              <a:rPr lang="en-GB" dirty="0">
                <a:solidFill>
                  <a:srgbClr val="24292E"/>
                </a:solidFill>
                <a:highlight>
                  <a:srgbClr val="FFFFFF"/>
                </a:highlight>
                <a:latin typeface="Arial"/>
                <a:ea typeface="Arial"/>
                <a:cs typeface="Arial"/>
                <a:sym typeface="Arial"/>
              </a:rPr>
              <a:t>With a population of more than 8.5 billion and global temperatures rising the need for innovation in Policy and Code of Conduct, Supply Chain Management, is the only way to sustain healthy economic growth</a:t>
            </a:r>
            <a:endParaRPr sz="1100" dirty="0"/>
          </a:p>
        </p:txBody>
      </p:sp>
      <p:pic>
        <p:nvPicPr>
          <p:cNvPr id="228" name="Google Shape;228;p24"/>
          <p:cNvPicPr preferRelativeResize="0"/>
          <p:nvPr/>
        </p:nvPicPr>
        <p:blipFill rotWithShape="1">
          <a:blip r:embed="rId3">
            <a:alphaModFix/>
          </a:blip>
          <a:srcRect l="67073"/>
          <a:stretch/>
        </p:blipFill>
        <p:spPr>
          <a:xfrm>
            <a:off x="6739932" y="1394850"/>
            <a:ext cx="1443451" cy="30431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263"/>
        <p:cNvGrpSpPr/>
        <p:nvPr/>
      </p:nvGrpSpPr>
      <p:grpSpPr>
        <a:xfrm>
          <a:off x="0" y="0"/>
          <a:ext cx="0" cy="0"/>
          <a:chOff x="0" y="0"/>
          <a:chExt cx="0" cy="0"/>
        </a:xfrm>
      </p:grpSpPr>
      <p:sp>
        <p:nvSpPr>
          <p:cNvPr id="264" name="Google Shape;264;p28"/>
          <p:cNvSpPr txBox="1">
            <a:spLocks noGrp="1"/>
          </p:cNvSpPr>
          <p:nvPr>
            <p:ph type="title"/>
          </p:nvPr>
        </p:nvSpPr>
        <p:spPr>
          <a:xfrm>
            <a:off x="729450" y="1322450"/>
            <a:ext cx="7010100" cy="35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400" dirty="0"/>
              <a:t>The Data Source</a:t>
            </a:r>
            <a:br>
              <a:rPr lang="en-GB" sz="2400" dirty="0"/>
            </a:br>
            <a:endParaRPr sz="2400" dirty="0"/>
          </a:p>
        </p:txBody>
      </p:sp>
      <p:sp>
        <p:nvSpPr>
          <p:cNvPr id="265" name="Google Shape;265;p28"/>
          <p:cNvSpPr txBox="1">
            <a:spLocks noGrp="1"/>
          </p:cNvSpPr>
          <p:nvPr>
            <p:ph type="body" idx="4294967295"/>
          </p:nvPr>
        </p:nvSpPr>
        <p:spPr>
          <a:xfrm>
            <a:off x="369525" y="1749350"/>
            <a:ext cx="7820100" cy="287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dirty="0">
                <a:solidFill>
                  <a:srgbClr val="FFFFFF"/>
                </a:solidFill>
              </a:rPr>
              <a:t>We chose Forbes’ Just 100 list of ESG stocks for investing and extracted data from Yahoo! Finance. </a:t>
            </a:r>
            <a:endParaRPr sz="1800" dirty="0">
              <a:solidFill>
                <a:srgbClr val="FFFFFF"/>
              </a:solidFill>
            </a:endParaRPr>
          </a:p>
          <a:p>
            <a:pPr marL="457200" lvl="0" indent="-342900" algn="l" rtl="0">
              <a:spcBef>
                <a:spcPts val="1600"/>
              </a:spcBef>
              <a:spcAft>
                <a:spcPts val="0"/>
              </a:spcAft>
              <a:buClr>
                <a:srgbClr val="FFFFFF"/>
              </a:buClr>
              <a:buSzPts val="1800"/>
              <a:buChar char="●"/>
            </a:pPr>
            <a:r>
              <a:rPr lang="en-GB" sz="1600" dirty="0">
                <a:solidFill>
                  <a:srgbClr val="FFFFFF"/>
                </a:solidFill>
              </a:rPr>
              <a:t>Sustainability parameters as well  as company performance numbers like ROE, ROA, revenue for 55 companies.</a:t>
            </a:r>
            <a:endParaRPr sz="1600" dirty="0">
              <a:solidFill>
                <a:srgbClr val="FFFFFF"/>
              </a:solidFill>
            </a:endParaRPr>
          </a:p>
          <a:p>
            <a:pPr marL="457200" lvl="0" indent="-342900" algn="l" rtl="0">
              <a:spcBef>
                <a:spcPts val="0"/>
              </a:spcBef>
              <a:spcAft>
                <a:spcPts val="0"/>
              </a:spcAft>
              <a:buClr>
                <a:srgbClr val="FFFFFF"/>
              </a:buClr>
              <a:buSzPts val="1800"/>
              <a:buChar char="●"/>
            </a:pPr>
            <a:r>
              <a:rPr lang="en-GB" sz="1600" dirty="0">
                <a:solidFill>
                  <a:schemeClr val="lt1"/>
                </a:solidFill>
              </a:rPr>
              <a:t>Five years of </a:t>
            </a:r>
            <a:r>
              <a:rPr lang="en-GB" sz="1600" dirty="0">
                <a:solidFill>
                  <a:srgbClr val="FFFFFF"/>
                </a:solidFill>
              </a:rPr>
              <a:t>historical stock price data to predict the stock prices using machine learning.</a:t>
            </a:r>
            <a:endParaRPr sz="1600" dirty="0">
              <a:solidFill>
                <a:srgbClr val="FFFFFF"/>
              </a:solidFill>
            </a:endParaRPr>
          </a:p>
          <a:p>
            <a:pPr marL="0" lvl="0" indent="0" algn="l" rtl="0">
              <a:spcBef>
                <a:spcPts val="1600"/>
              </a:spcBef>
              <a:spcAft>
                <a:spcPts val="1600"/>
              </a:spcAft>
              <a:buNone/>
            </a:pPr>
            <a:endParaRPr sz="1800" dirty="0">
              <a:solidFill>
                <a:srgbClr val="FFFFFF"/>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2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Questions that we hope to answer ?</a:t>
            </a:r>
            <a:endParaRPr dirty="0"/>
          </a:p>
        </p:txBody>
      </p:sp>
      <p:sp>
        <p:nvSpPr>
          <p:cNvPr id="234" name="Google Shape;234;p25"/>
          <p:cNvSpPr/>
          <p:nvPr/>
        </p:nvSpPr>
        <p:spPr>
          <a:xfrm>
            <a:off x="1400790" y="2181675"/>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a:solidFill>
                  <a:srgbClr val="FFFFFF"/>
                </a:solidFill>
              </a:rPr>
              <a:t>1</a:t>
            </a:r>
            <a:endParaRPr sz="800" b="1">
              <a:solidFill>
                <a:srgbClr val="FFFFFF"/>
              </a:solidFill>
            </a:endParaRPr>
          </a:p>
        </p:txBody>
      </p:sp>
      <p:sp>
        <p:nvSpPr>
          <p:cNvPr id="235" name="Google Shape;235;p25"/>
          <p:cNvSpPr txBox="1">
            <a:spLocks noGrp="1"/>
          </p:cNvSpPr>
          <p:nvPr>
            <p:ph type="body" idx="1"/>
          </p:nvPr>
        </p:nvSpPr>
        <p:spPr>
          <a:xfrm>
            <a:off x="1847691" y="2073775"/>
            <a:ext cx="2832900" cy="814568"/>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sz="1100" dirty="0"/>
              <a:t>Do high ESG scores affect the companies bottom line?</a:t>
            </a:r>
          </a:p>
        </p:txBody>
      </p:sp>
      <p:sp>
        <p:nvSpPr>
          <p:cNvPr id="236" name="Google Shape;236;p25"/>
          <p:cNvSpPr/>
          <p:nvPr/>
        </p:nvSpPr>
        <p:spPr>
          <a:xfrm>
            <a:off x="1392453" y="3125575"/>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a:solidFill>
                  <a:srgbClr val="FFFFFF"/>
                </a:solidFill>
              </a:rPr>
              <a:t>2</a:t>
            </a:r>
            <a:endParaRPr sz="800" b="1">
              <a:solidFill>
                <a:srgbClr val="FFFFFF"/>
              </a:solidFill>
            </a:endParaRPr>
          </a:p>
        </p:txBody>
      </p:sp>
      <p:sp>
        <p:nvSpPr>
          <p:cNvPr id="237" name="Google Shape;237;p25"/>
          <p:cNvSpPr txBox="1">
            <a:spLocks noGrp="1"/>
          </p:cNvSpPr>
          <p:nvPr>
            <p:ph type="body" idx="1"/>
          </p:nvPr>
        </p:nvSpPr>
        <p:spPr>
          <a:xfrm>
            <a:off x="1830149" y="2928475"/>
            <a:ext cx="2832900" cy="804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100" dirty="0"/>
              <a:t>What are the red flags that effect ESG ratings?</a:t>
            </a:r>
            <a:endParaRPr sz="1100" dirty="0"/>
          </a:p>
        </p:txBody>
      </p:sp>
      <p:sp>
        <p:nvSpPr>
          <p:cNvPr id="238" name="Google Shape;238;p25"/>
          <p:cNvSpPr/>
          <p:nvPr/>
        </p:nvSpPr>
        <p:spPr>
          <a:xfrm>
            <a:off x="5090809" y="2181675"/>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a:solidFill>
                  <a:srgbClr val="FFFFFF"/>
                </a:solidFill>
              </a:rPr>
              <a:t>3</a:t>
            </a:r>
            <a:endParaRPr sz="800" b="1">
              <a:solidFill>
                <a:srgbClr val="FFFFFF"/>
              </a:solidFill>
            </a:endParaRPr>
          </a:p>
        </p:txBody>
      </p:sp>
      <p:sp>
        <p:nvSpPr>
          <p:cNvPr id="239" name="Google Shape;239;p25"/>
          <p:cNvSpPr txBox="1">
            <a:spLocks noGrp="1"/>
          </p:cNvSpPr>
          <p:nvPr>
            <p:ph type="body" idx="1"/>
          </p:nvPr>
        </p:nvSpPr>
        <p:spPr>
          <a:xfrm>
            <a:off x="5536112" y="2073775"/>
            <a:ext cx="2832900" cy="640396"/>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sz="1100" dirty="0"/>
              <a:t>Which industries have high ESG scores?</a:t>
            </a:r>
          </a:p>
        </p:txBody>
      </p:sp>
      <p:sp>
        <p:nvSpPr>
          <p:cNvPr id="240" name="Google Shape;240;p25"/>
          <p:cNvSpPr/>
          <p:nvPr/>
        </p:nvSpPr>
        <p:spPr>
          <a:xfrm>
            <a:off x="5048304" y="2961175"/>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dirty="0">
                <a:solidFill>
                  <a:srgbClr val="FFFFFF"/>
                </a:solidFill>
              </a:rPr>
              <a:t>4</a:t>
            </a:r>
            <a:endParaRPr sz="800" b="1" dirty="0">
              <a:solidFill>
                <a:srgbClr val="FFFFFF"/>
              </a:solidFill>
            </a:endParaRPr>
          </a:p>
        </p:txBody>
      </p:sp>
      <p:sp>
        <p:nvSpPr>
          <p:cNvPr id="241" name="Google Shape;241;p25"/>
          <p:cNvSpPr txBox="1">
            <a:spLocks noGrp="1"/>
          </p:cNvSpPr>
          <p:nvPr>
            <p:ph type="body" idx="1"/>
          </p:nvPr>
        </p:nvSpPr>
        <p:spPr>
          <a:xfrm>
            <a:off x="5536112" y="2888343"/>
            <a:ext cx="2832900" cy="640396"/>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100" dirty="0"/>
              <a:t>How can help you in ESG investing</a:t>
            </a:r>
            <a:endParaRPr sz="1100" dirty="0"/>
          </a:p>
        </p:txBody>
      </p:sp>
      <p:sp>
        <p:nvSpPr>
          <p:cNvPr id="11" name="Google Shape;240;p25">
            <a:extLst>
              <a:ext uri="{FF2B5EF4-FFF2-40B4-BE49-F238E27FC236}">
                <a16:creationId xmlns:a16="http://schemas.microsoft.com/office/drawing/2014/main" id="{1A21425B-DD30-4534-8C83-EB2F73B93F8A}"/>
              </a:ext>
            </a:extLst>
          </p:cNvPr>
          <p:cNvSpPr/>
          <p:nvPr/>
        </p:nvSpPr>
        <p:spPr>
          <a:xfrm>
            <a:off x="1392453" y="3992100"/>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dirty="0">
                <a:solidFill>
                  <a:srgbClr val="FFFFFF"/>
                </a:solidFill>
              </a:rPr>
              <a:t>5</a:t>
            </a:r>
            <a:endParaRPr sz="800" b="1" dirty="0">
              <a:solidFill>
                <a:srgbClr val="FFFFFF"/>
              </a:solidFill>
            </a:endParaRPr>
          </a:p>
        </p:txBody>
      </p:sp>
      <p:sp>
        <p:nvSpPr>
          <p:cNvPr id="3" name="TextBox 2">
            <a:extLst>
              <a:ext uri="{FF2B5EF4-FFF2-40B4-BE49-F238E27FC236}">
                <a16:creationId xmlns:a16="http://schemas.microsoft.com/office/drawing/2014/main" id="{9CCE1E3B-B5BF-41EB-92DB-5F206CA37A61}"/>
              </a:ext>
            </a:extLst>
          </p:cNvPr>
          <p:cNvSpPr txBox="1"/>
          <p:nvPr/>
        </p:nvSpPr>
        <p:spPr>
          <a:xfrm>
            <a:off x="1885284" y="3888900"/>
            <a:ext cx="2757714" cy="463075"/>
          </a:xfrm>
          <a:prstGeom prst="rect">
            <a:avLst/>
          </a:prstGeom>
          <a:noFill/>
        </p:spPr>
        <p:txBody>
          <a:bodyPr wrap="square" rtlCol="0">
            <a:spAutoFit/>
          </a:bodyPr>
          <a:lstStyle/>
          <a:p>
            <a:pPr>
              <a:lnSpc>
                <a:spcPct val="115000"/>
              </a:lnSpc>
              <a:spcAft>
                <a:spcPts val="1600"/>
              </a:spcAft>
              <a:buClr>
                <a:schemeClr val="accent1"/>
              </a:buClr>
              <a:buSzPts val="1300"/>
            </a:pPr>
            <a:r>
              <a:rPr lang="en-US" sz="1100" dirty="0">
                <a:solidFill>
                  <a:schemeClr val="accent1"/>
                </a:solidFill>
                <a:latin typeface="Lato"/>
                <a:ea typeface="Lato"/>
                <a:cs typeface="Lato"/>
                <a:sym typeface="Lato"/>
              </a:rPr>
              <a:t>Is there a correlation between stock market performance and ESG ratings?</a:t>
            </a:r>
          </a:p>
        </p:txBody>
      </p:sp>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360</TotalTime>
  <Words>1374</Words>
  <Application>Microsoft Office PowerPoint</Application>
  <PresentationFormat>On-screen Show (16:9)</PresentationFormat>
  <Paragraphs>177</Paragraphs>
  <Slides>39</Slides>
  <Notes>22</Notes>
  <HiddenSlides>1</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39</vt:i4>
      </vt:variant>
    </vt:vector>
  </HeadingPairs>
  <TitlesOfParts>
    <vt:vector size="47" baseType="lpstr">
      <vt:lpstr>Calibri</vt:lpstr>
      <vt:lpstr>Lato</vt:lpstr>
      <vt:lpstr>Helvetica Neue</vt:lpstr>
      <vt:lpstr>Raleway</vt:lpstr>
      <vt:lpstr>Calibri Light</vt:lpstr>
      <vt:lpstr>Arial</vt:lpstr>
      <vt:lpstr>Streamline</vt:lpstr>
      <vt:lpstr>Office Theme</vt:lpstr>
      <vt:lpstr>Environmental, Social, and Governance (ESG) and you!</vt:lpstr>
      <vt:lpstr>Table of Contents</vt:lpstr>
      <vt:lpstr>Overview</vt:lpstr>
      <vt:lpstr>What is ESG and why is it important?</vt:lpstr>
      <vt:lpstr>ESG Trends 01</vt:lpstr>
      <vt:lpstr>ESG Trends 02</vt:lpstr>
      <vt:lpstr>ESG Trends 03</vt:lpstr>
      <vt:lpstr>The Data Source </vt:lpstr>
      <vt:lpstr>Questions that we hope to answer ?</vt:lpstr>
      <vt:lpstr>Project objective</vt:lpstr>
      <vt:lpstr>Data Exploration</vt:lpstr>
      <vt:lpstr>Analysis</vt:lpstr>
      <vt:lpstr>ESG scores distribution</vt:lpstr>
      <vt:lpstr>Red flags in business values for companies</vt:lpstr>
      <vt:lpstr>Red flags for controversies in companies</vt:lpstr>
      <vt:lpstr>Stocks prices line plot</vt:lpstr>
      <vt:lpstr>Stocks Volume line plot</vt:lpstr>
      <vt:lpstr>Stocks daily returns</vt:lpstr>
      <vt:lpstr> Primary tools used in the project</vt:lpstr>
      <vt:lpstr>Deliverables</vt:lpstr>
      <vt:lpstr>Database  Framework</vt:lpstr>
      <vt:lpstr>ETL Pipeline</vt:lpstr>
      <vt:lpstr>Machine Learning for Stock prediction</vt:lpstr>
      <vt:lpstr>     Apple - Forecast for AAPL stock             Apple - Mean absolute percentage error(MAPE)             </vt:lpstr>
      <vt:lpstr>Machine Learning for ESG and stock price correlation</vt:lpstr>
      <vt:lpstr>ESG vs Stock Price</vt:lpstr>
      <vt:lpstr>The Dashboard</vt:lpstr>
      <vt:lpstr>Tableau Data Source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Vision</vt:lpstr>
      <vt:lpstr>References</vt:lpstr>
      <vt:lpstr>Team</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Environmental, Social, and Governance (ESG) and you!</dc:title>
  <cp:lastModifiedBy>Sahu, Paritosh</cp:lastModifiedBy>
  <cp:revision>11</cp:revision>
  <dcterms:modified xsi:type="dcterms:W3CDTF">2022-04-09T12:12:50Z</dcterms:modified>
</cp:coreProperties>
</file>